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43" r:id="rId2"/>
    <p:sldId id="256" r:id="rId3"/>
    <p:sldId id="336" r:id="rId4"/>
    <p:sldId id="287" r:id="rId5"/>
    <p:sldId id="288" r:id="rId6"/>
    <p:sldId id="328" r:id="rId7"/>
    <p:sldId id="297" r:id="rId8"/>
    <p:sldId id="262" r:id="rId9"/>
    <p:sldId id="266" r:id="rId10"/>
    <p:sldId id="259" r:id="rId11"/>
    <p:sldId id="314" r:id="rId12"/>
    <p:sldId id="315" r:id="rId13"/>
    <p:sldId id="332" r:id="rId14"/>
    <p:sldId id="316" r:id="rId15"/>
    <p:sldId id="296" r:id="rId16"/>
    <p:sldId id="294" r:id="rId17"/>
    <p:sldId id="317" r:id="rId18"/>
    <p:sldId id="271" r:id="rId19"/>
    <p:sldId id="334" r:id="rId20"/>
    <p:sldId id="304" r:id="rId21"/>
    <p:sldId id="258" r:id="rId22"/>
    <p:sldId id="344" r:id="rId23"/>
    <p:sldId id="303" r:id="rId24"/>
    <p:sldId id="305" r:id="rId25"/>
    <p:sldId id="321" r:id="rId26"/>
    <p:sldId id="322" r:id="rId27"/>
    <p:sldId id="323" r:id="rId28"/>
    <p:sldId id="324" r:id="rId29"/>
    <p:sldId id="325" r:id="rId30"/>
    <p:sldId id="326" r:id="rId31"/>
    <p:sldId id="327" r:id="rId32"/>
    <p:sldId id="339" r:id="rId33"/>
    <p:sldId id="292" r:id="rId34"/>
    <p:sldId id="337" r:id="rId35"/>
    <p:sldId id="338" r:id="rId36"/>
    <p:sldId id="312" r:id="rId37"/>
    <p:sldId id="340" r:id="rId38"/>
    <p:sldId id="341"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8F5"/>
    <a:srgbClr val="E8F2ED"/>
    <a:srgbClr val="E4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112" autoAdjust="0"/>
  </p:normalViewPr>
  <p:slideViewPr>
    <p:cSldViewPr>
      <p:cViewPr>
        <p:scale>
          <a:sx n="95" d="100"/>
          <a:sy n="95" d="100"/>
        </p:scale>
        <p:origin x="-666" y="306"/>
      </p:cViewPr>
      <p:guideLst>
        <p:guide orient="horz" pos="2160"/>
        <p:guide pos="2880"/>
      </p:guideLst>
    </p:cSldViewPr>
  </p:slideViewPr>
  <p:notesTextViewPr>
    <p:cViewPr>
      <p:scale>
        <a:sx n="1" d="1"/>
        <a:sy n="1" d="1"/>
      </p:scale>
      <p:origin x="0" y="0"/>
    </p:cViewPr>
  </p:notesTextViewPr>
  <p:notesViewPr>
    <p:cSldViewPr>
      <p:cViewPr varScale="1">
        <p:scale>
          <a:sx n="94" d="100"/>
          <a:sy n="94" d="100"/>
        </p:scale>
        <p:origin x="-3018"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4C47EF-2F94-4AD3-A03B-6A79DB1776BD}"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ECF51D44-F298-459E-B957-A3F522C2B617}">
      <dgm:prSet phldrT="[Text]"/>
      <dgm:spPr>
        <a:solidFill>
          <a:srgbClr val="04F231"/>
        </a:solidFill>
        <a:effectLst>
          <a:outerShdw blurRad="50800" dist="50800" dir="5400000" algn="ctr" rotWithShape="0">
            <a:schemeClr val="tx1"/>
          </a:outerShdw>
        </a:effectLst>
      </dgm:spPr>
      <dgm:t>
        <a:bodyPr/>
        <a:lstStyle/>
        <a:p>
          <a:r>
            <a:rPr lang="en-US" b="1">
              <a:solidFill>
                <a:schemeClr val="bg1"/>
              </a:solidFill>
              <a:latin typeface="Arial" panose="020B0604020202020204" pitchFamily="34" charset="0"/>
              <a:cs typeface="Arial" panose="020B0604020202020204" pitchFamily="34" charset="0"/>
            </a:rPr>
            <a:t>Executive Leadership Committee: </a:t>
          </a:r>
        </a:p>
        <a:p>
          <a:r>
            <a:rPr lang="en-US" b="1" i="0">
              <a:solidFill>
                <a:schemeClr val="bg1"/>
              </a:solidFill>
              <a:latin typeface="Arial" panose="020B0604020202020204" pitchFamily="34" charset="0"/>
              <a:cs typeface="Arial" panose="020B0604020202020204" pitchFamily="34" charset="0"/>
            </a:rPr>
            <a:t>Governor's Office, Illinois Department of Public Health, Illinois Department of Healthcare and Family Services, Illinois Department of Insurance, Department of Human Services, and </a:t>
          </a:r>
          <a:r>
            <a:rPr lang="en-US" b="1" i="0" u="none">
              <a:solidFill>
                <a:schemeClr val="bg1"/>
              </a:solidFill>
              <a:latin typeface="Arial" panose="020B0604020202020204" pitchFamily="34" charset="0"/>
              <a:cs typeface="Arial" panose="020B0604020202020204" pitchFamily="34" charset="0"/>
            </a:rPr>
            <a:t>llinois Department on Aging</a:t>
          </a:r>
          <a:r>
            <a:rPr lang="en-US" b="1" i="0">
              <a:solidFill>
                <a:schemeClr val="bg1"/>
              </a:solidFill>
              <a:latin typeface="Arial" panose="020B0604020202020204" pitchFamily="34" charset="0"/>
              <a:cs typeface="Arial" panose="020B0604020202020204" pitchFamily="34" charset="0"/>
            </a:rPr>
            <a:t>  </a:t>
          </a:r>
          <a:endParaRPr lang="en-US" b="1">
            <a:solidFill>
              <a:schemeClr val="bg1"/>
            </a:solidFill>
            <a:latin typeface="Arial" panose="020B0604020202020204" pitchFamily="34" charset="0"/>
            <a:cs typeface="Arial" panose="020B0604020202020204" pitchFamily="34" charset="0"/>
          </a:endParaRPr>
        </a:p>
      </dgm:t>
    </dgm:pt>
    <dgm:pt modelId="{A1B9EBF3-BC91-4350-90A9-F9B24CAF4EFE}" type="parTrans" cxnId="{C64EF92D-95A9-48AA-BFB7-6FD784A2511E}">
      <dgm:prSet/>
      <dgm:spPr/>
      <dgm:t>
        <a:bodyPr/>
        <a:lstStyle/>
        <a:p>
          <a:endParaRPr lang="en-US"/>
        </a:p>
      </dgm:t>
    </dgm:pt>
    <dgm:pt modelId="{CAF610C9-23E7-4035-999F-3CC553A33119}" type="sibTrans" cxnId="{C64EF92D-95A9-48AA-BFB7-6FD784A2511E}">
      <dgm:prSet/>
      <dgm:spPr/>
      <dgm:t>
        <a:bodyPr/>
        <a:lstStyle/>
        <a:p>
          <a:endParaRPr lang="en-US"/>
        </a:p>
      </dgm:t>
    </dgm:pt>
    <dgm:pt modelId="{17B2A2EA-60F6-4924-A086-3CCD514BBE18}">
      <dgm:prSet phldrT="[Text]" custT="1"/>
      <dgm:spPr>
        <a:solidFill>
          <a:srgbClr val="00B0F0"/>
        </a:solidFill>
        <a:effectLst>
          <a:outerShdw blurRad="50800" dist="50800" dir="5400000" algn="ctr" rotWithShape="0">
            <a:schemeClr val="tx1"/>
          </a:outerShdw>
        </a:effectLst>
      </dgm:spPr>
      <dgm:t>
        <a:bodyPr/>
        <a:lstStyle/>
        <a:p>
          <a:r>
            <a:rPr lang="en-US" sz="1100" b="1" dirty="0">
              <a:solidFill>
                <a:schemeClr val="bg1"/>
              </a:solidFill>
              <a:latin typeface="Arial" panose="020B0604020202020204" pitchFamily="34" charset="0"/>
              <a:cs typeface="Arial" panose="020B0604020202020204" pitchFamily="34" charset="0"/>
            </a:rPr>
            <a:t>SIM Action Team:</a:t>
          </a:r>
        </a:p>
        <a:p>
          <a:r>
            <a:rPr lang="en-US" sz="1100" b="1" dirty="0">
              <a:solidFill>
                <a:schemeClr val="bg1"/>
              </a:solidFill>
              <a:latin typeface="Arial" panose="020B0604020202020204" pitchFamily="34" charset="0"/>
              <a:cs typeface="Arial" panose="020B0604020202020204" pitchFamily="34" charset="0"/>
            </a:rPr>
            <a:t>Healthcare providers/ systems, commercial payers/purchasers, state hospital and medical associations, community-based and long-term support providers, consumer advocacy organizations, social service organizations, and state agencies</a:t>
          </a:r>
        </a:p>
      </dgm:t>
    </dgm:pt>
    <dgm:pt modelId="{F329AC08-9D3A-4264-B4A5-1044EC3FE0A9}" type="parTrans" cxnId="{01F28FB4-035F-4595-934D-1643EDE377DD}">
      <dgm:prSet/>
      <dgm:spPr/>
      <dgm:t>
        <a:bodyPr/>
        <a:lstStyle/>
        <a:p>
          <a:endParaRPr lang="en-US"/>
        </a:p>
      </dgm:t>
    </dgm:pt>
    <dgm:pt modelId="{1AE8BB74-A61C-4E49-98E5-B6C0FBA2090C}" type="sibTrans" cxnId="{01F28FB4-035F-4595-934D-1643EDE377DD}">
      <dgm:prSet/>
      <dgm:spPr/>
      <dgm:t>
        <a:bodyPr/>
        <a:lstStyle/>
        <a:p>
          <a:endParaRPr lang="en-US"/>
        </a:p>
      </dgm:t>
    </dgm:pt>
    <dgm:pt modelId="{4E6BC610-8E12-42A6-909A-B4E296706CBA}">
      <dgm:prSet phldrT="[Text]"/>
      <dgm:spPr>
        <a:solidFill>
          <a:srgbClr val="00B0F0"/>
        </a:solidFill>
        <a:effectLst>
          <a:outerShdw blurRad="50800" dist="50800" dir="5400000" algn="ctr" rotWithShape="0">
            <a:schemeClr val="tx1"/>
          </a:outerShdw>
        </a:effectLst>
      </dgm:spPr>
      <dgm:t>
        <a:bodyPr/>
        <a:lstStyle/>
        <a:p>
          <a:r>
            <a:rPr lang="en-US" b="1" dirty="0">
              <a:solidFill>
                <a:schemeClr val="bg1"/>
              </a:solidFill>
              <a:latin typeface="Arial" panose="020B0604020202020204" pitchFamily="34" charset="0"/>
              <a:cs typeface="Arial" panose="020B0604020202020204" pitchFamily="34" charset="0"/>
            </a:rPr>
            <a:t>SHIP ICC:</a:t>
          </a:r>
        </a:p>
        <a:p>
          <a:r>
            <a:rPr lang="en-US" b="1" dirty="0">
              <a:solidFill>
                <a:schemeClr val="bg1"/>
              </a:solidFill>
              <a:latin typeface="Arial" panose="020B0604020202020204" pitchFamily="34" charset="0"/>
              <a:cs typeface="Arial" panose="020B0604020202020204" pitchFamily="34" charset="0"/>
            </a:rPr>
            <a:t>State government agencies, local health department membership </a:t>
          </a:r>
          <a:r>
            <a:rPr lang="en-US" b="1" dirty="0" err="1">
              <a:solidFill>
                <a:schemeClr val="bg1"/>
              </a:solidFill>
              <a:latin typeface="Arial" panose="020B0604020202020204" pitchFamily="34" charset="0"/>
              <a:cs typeface="Arial" panose="020B0604020202020204" pitchFamily="34" charset="0"/>
            </a:rPr>
            <a:t>organziations</a:t>
          </a:r>
          <a:r>
            <a:rPr lang="en-US" b="1" dirty="0">
              <a:solidFill>
                <a:schemeClr val="bg1"/>
              </a:solidFill>
              <a:latin typeface="Arial" panose="020B0604020202020204" pitchFamily="34" charset="0"/>
              <a:cs typeface="Arial" panose="020B0604020202020204" pitchFamily="34" charset="0"/>
            </a:rPr>
            <a:t>, healthcare providers/ systems, health priority lead organizations, statewide minority </a:t>
          </a:r>
          <a:r>
            <a:rPr lang="en-US" b="1" dirty="0" err="1">
              <a:solidFill>
                <a:schemeClr val="bg1"/>
              </a:solidFill>
              <a:latin typeface="Arial" panose="020B0604020202020204" pitchFamily="34" charset="0"/>
              <a:cs typeface="Arial" panose="020B0604020202020204" pitchFamily="34" charset="0"/>
            </a:rPr>
            <a:t>organziations</a:t>
          </a:r>
          <a:r>
            <a:rPr lang="en-US" b="1" dirty="0">
              <a:solidFill>
                <a:schemeClr val="bg1"/>
              </a:solidFill>
              <a:latin typeface="Arial" panose="020B0604020202020204" pitchFamily="34" charset="0"/>
              <a:cs typeface="Arial" panose="020B0604020202020204" pitchFamily="34" charset="0"/>
            </a:rPr>
            <a:t>, higher education, and multi-</a:t>
          </a:r>
          <a:r>
            <a:rPr lang="en-US" b="1" dirty="0" err="1">
              <a:solidFill>
                <a:schemeClr val="bg1"/>
              </a:solidFill>
              <a:latin typeface="Arial" panose="020B0604020202020204" pitchFamily="34" charset="0"/>
              <a:cs typeface="Arial" panose="020B0604020202020204" pitchFamily="34" charset="0"/>
            </a:rPr>
            <a:t>sectoral</a:t>
          </a:r>
          <a:r>
            <a:rPr lang="en-US" b="1" dirty="0">
              <a:solidFill>
                <a:schemeClr val="bg1"/>
              </a:solidFill>
              <a:latin typeface="Arial" panose="020B0604020202020204" pitchFamily="34" charset="0"/>
              <a:cs typeface="Arial" panose="020B0604020202020204" pitchFamily="34" charset="0"/>
            </a:rPr>
            <a:t> groups</a:t>
          </a:r>
        </a:p>
      </dgm:t>
    </dgm:pt>
    <dgm:pt modelId="{B540B533-156C-4776-87EC-A22D58D536B1}" type="parTrans" cxnId="{E005FDB1-9E94-42D2-9871-C339DC58FC0B}">
      <dgm:prSet/>
      <dgm:spPr/>
      <dgm:t>
        <a:bodyPr/>
        <a:lstStyle/>
        <a:p>
          <a:endParaRPr lang="en-US"/>
        </a:p>
      </dgm:t>
    </dgm:pt>
    <dgm:pt modelId="{AD3189A8-923B-45C1-A8AF-49166C6C3F1F}" type="sibTrans" cxnId="{E005FDB1-9E94-42D2-9871-C339DC58FC0B}">
      <dgm:prSet/>
      <dgm:spPr/>
      <dgm:t>
        <a:bodyPr/>
        <a:lstStyle/>
        <a:p>
          <a:endParaRPr lang="en-US"/>
        </a:p>
      </dgm:t>
    </dgm:pt>
    <dgm:pt modelId="{C215E5F7-47C4-4224-B4B0-C08DF01FE59D}">
      <dgm:prSet/>
      <dgm:spPr>
        <a:solidFill>
          <a:srgbClr val="7030A0"/>
        </a:solidFill>
        <a:effectLst>
          <a:outerShdw blurRad="50800" dist="50800" dir="5400000" algn="ctr" rotWithShape="0">
            <a:schemeClr val="tx1"/>
          </a:outerShdw>
        </a:effectLst>
      </dgm:spPr>
      <dgm:t>
        <a:bodyPr/>
        <a:lstStyle/>
        <a:p>
          <a:r>
            <a:rPr lang="en-US" b="1">
              <a:latin typeface="Arial" panose="020B0604020202020204" pitchFamily="34" charset="0"/>
              <a:cs typeface="Arial" panose="020B0604020202020204" pitchFamily="34" charset="0"/>
            </a:rPr>
            <a:t>Action Teams</a:t>
          </a:r>
        </a:p>
      </dgm:t>
    </dgm:pt>
    <dgm:pt modelId="{5DD64381-100C-4669-B3EC-96A82E8FE4D9}" type="parTrans" cxnId="{B758D73F-5F16-4E94-A9A3-9FD06B4B4031}">
      <dgm:prSet/>
      <dgm:spPr/>
      <dgm:t>
        <a:bodyPr/>
        <a:lstStyle/>
        <a:p>
          <a:endParaRPr lang="en-US"/>
        </a:p>
      </dgm:t>
    </dgm:pt>
    <dgm:pt modelId="{69229769-BFC4-460F-9355-925CEE57825B}" type="sibTrans" cxnId="{B758D73F-5F16-4E94-A9A3-9FD06B4B4031}">
      <dgm:prSet/>
      <dgm:spPr/>
      <dgm:t>
        <a:bodyPr/>
        <a:lstStyle/>
        <a:p>
          <a:endParaRPr lang="en-US"/>
        </a:p>
      </dgm:t>
    </dgm:pt>
    <dgm:pt modelId="{EE433FCE-6177-44F2-B3CD-7F5478CDD6D2}">
      <dgm:prSet custT="1"/>
      <dgm:spPr>
        <a:solidFill>
          <a:srgbClr val="F92777"/>
        </a:solidFill>
        <a:effectLst>
          <a:outerShdw blurRad="50800" dist="50800" dir="5400000" algn="ctr" rotWithShape="0">
            <a:schemeClr val="tx1"/>
          </a:outerShdw>
        </a:effectLst>
      </dgm:spPr>
      <dgm:t>
        <a:bodyPr/>
        <a:lstStyle/>
        <a:p>
          <a:pPr algn="ctr"/>
          <a:r>
            <a:rPr lang="en-US" sz="1000" b="1" dirty="0">
              <a:latin typeface="Arial" panose="020B0604020202020204" pitchFamily="34" charset="0"/>
              <a:cs typeface="Arial" panose="020B0604020202020204" pitchFamily="34" charset="0"/>
            </a:rPr>
            <a:t>Regional</a:t>
          </a:r>
          <a:r>
            <a:rPr lang="en-US" sz="1000" b="1" baseline="0" dirty="0">
              <a:latin typeface="Arial" panose="020B0604020202020204" pitchFamily="34" charset="0"/>
              <a:cs typeface="Arial" panose="020B0604020202020204" pitchFamily="34" charset="0"/>
            </a:rPr>
            <a:t> Health Networks</a:t>
          </a:r>
          <a:endParaRPr lang="en-US" sz="1000" b="1" dirty="0">
            <a:latin typeface="Arial" panose="020B0604020202020204" pitchFamily="34" charset="0"/>
            <a:cs typeface="Arial" panose="020B0604020202020204" pitchFamily="34" charset="0"/>
          </a:endParaRPr>
        </a:p>
      </dgm:t>
    </dgm:pt>
    <dgm:pt modelId="{2D953B9E-4C2C-495D-83F9-E38404B6A7D4}" type="parTrans" cxnId="{6390E355-64AB-4416-AC06-443ACB2BD3F0}">
      <dgm:prSet/>
      <dgm:spPr/>
      <dgm:t>
        <a:bodyPr/>
        <a:lstStyle/>
        <a:p>
          <a:endParaRPr lang="en-US"/>
        </a:p>
      </dgm:t>
    </dgm:pt>
    <dgm:pt modelId="{DD33A0D5-8887-4281-88A6-49DDB673DF1A}" type="sibTrans" cxnId="{6390E355-64AB-4416-AC06-443ACB2BD3F0}">
      <dgm:prSet/>
      <dgm:spPr/>
      <dgm:t>
        <a:bodyPr/>
        <a:lstStyle/>
        <a:p>
          <a:endParaRPr lang="en-US"/>
        </a:p>
      </dgm:t>
    </dgm:pt>
    <dgm:pt modelId="{9907ED27-0FA5-4B88-86DB-28728498278E}">
      <dgm:prSet phldrT="[Text]"/>
      <dgm:spPr>
        <a:solidFill>
          <a:srgbClr val="7030A0"/>
        </a:solidFill>
        <a:effectLst>
          <a:outerShdw blurRad="50800" dist="50800" dir="5400000" algn="ctr" rotWithShape="0">
            <a:schemeClr val="tx1"/>
          </a:outerShdw>
        </a:effectLst>
      </dgm:spPr>
      <dgm:t>
        <a:bodyPr/>
        <a:lstStyle/>
        <a:p>
          <a:r>
            <a:rPr lang="en-US" b="1">
              <a:latin typeface="Arial" panose="020B0604020202020204" pitchFamily="34" charset="0"/>
              <a:cs typeface="Arial" panose="020B0604020202020204" pitchFamily="34" charset="0"/>
            </a:rPr>
            <a:t>Key</a:t>
          </a:r>
          <a:r>
            <a:rPr lang="en-US" b="1" baseline="0">
              <a:latin typeface="Arial" panose="020B0604020202020204" pitchFamily="34" charset="0"/>
              <a:cs typeface="Arial" panose="020B0604020202020204" pitchFamily="34" charset="0"/>
            </a:rPr>
            <a:t> Focus Area Teams</a:t>
          </a:r>
          <a:endParaRPr lang="en-US" b="1">
            <a:latin typeface="Arial" panose="020B0604020202020204" pitchFamily="34" charset="0"/>
            <a:cs typeface="Arial" panose="020B0604020202020204" pitchFamily="34" charset="0"/>
          </a:endParaRPr>
        </a:p>
      </dgm:t>
    </dgm:pt>
    <dgm:pt modelId="{68C6DFB7-5950-4CB8-B3FE-98FB9474A078}" type="sibTrans" cxnId="{F35169D5-CC85-4B4F-99CC-9D706288A0E5}">
      <dgm:prSet/>
      <dgm:spPr/>
      <dgm:t>
        <a:bodyPr/>
        <a:lstStyle/>
        <a:p>
          <a:endParaRPr lang="en-US"/>
        </a:p>
      </dgm:t>
    </dgm:pt>
    <dgm:pt modelId="{D4822C18-ED88-4049-8406-4179CBABCB80}" type="parTrans" cxnId="{F35169D5-CC85-4B4F-99CC-9D706288A0E5}">
      <dgm:prSet/>
      <dgm:spPr/>
      <dgm:t>
        <a:bodyPr/>
        <a:lstStyle/>
        <a:p>
          <a:endParaRPr lang="en-US"/>
        </a:p>
      </dgm:t>
    </dgm:pt>
    <dgm:pt modelId="{20B916CF-EE5B-416D-B9D3-29AD4D77FE45}" type="pres">
      <dgm:prSet presAssocID="{BC4C47EF-2F94-4AD3-A03B-6A79DB1776BD}" presName="Name0" presStyleCnt="0">
        <dgm:presLayoutVars>
          <dgm:chPref val="1"/>
          <dgm:dir/>
          <dgm:animOne val="branch"/>
          <dgm:animLvl val="lvl"/>
          <dgm:resizeHandles/>
        </dgm:presLayoutVars>
      </dgm:prSet>
      <dgm:spPr/>
      <dgm:t>
        <a:bodyPr/>
        <a:lstStyle/>
        <a:p>
          <a:endParaRPr lang="en-US"/>
        </a:p>
      </dgm:t>
    </dgm:pt>
    <dgm:pt modelId="{2B6F7A24-AE8A-4543-BA3F-410640C7B7B6}" type="pres">
      <dgm:prSet presAssocID="{ECF51D44-F298-459E-B957-A3F522C2B617}" presName="vertOne" presStyleCnt="0"/>
      <dgm:spPr/>
    </dgm:pt>
    <dgm:pt modelId="{CCEF0A3E-89DB-4866-9253-5516613709C0}" type="pres">
      <dgm:prSet presAssocID="{ECF51D44-F298-459E-B957-A3F522C2B617}" presName="txOne" presStyleLbl="node0" presStyleIdx="0" presStyleCnt="1" custLinFactNeighborX="25" custLinFactNeighborY="-556">
        <dgm:presLayoutVars>
          <dgm:chPref val="3"/>
        </dgm:presLayoutVars>
      </dgm:prSet>
      <dgm:spPr/>
      <dgm:t>
        <a:bodyPr/>
        <a:lstStyle/>
        <a:p>
          <a:endParaRPr lang="en-US"/>
        </a:p>
      </dgm:t>
    </dgm:pt>
    <dgm:pt modelId="{A4930F31-18E6-411F-93C0-233D709564E4}" type="pres">
      <dgm:prSet presAssocID="{ECF51D44-F298-459E-B957-A3F522C2B617}" presName="parTransOne" presStyleCnt="0"/>
      <dgm:spPr/>
    </dgm:pt>
    <dgm:pt modelId="{969B3A5E-4CDA-45AC-A0CB-12378B39FAD9}" type="pres">
      <dgm:prSet presAssocID="{ECF51D44-F298-459E-B957-A3F522C2B617}" presName="horzOne" presStyleCnt="0"/>
      <dgm:spPr/>
    </dgm:pt>
    <dgm:pt modelId="{A46CFDD5-AAF3-41FF-8B08-1709EC25B805}" type="pres">
      <dgm:prSet presAssocID="{17B2A2EA-60F6-4924-A086-3CCD514BBE18}" presName="vertTwo" presStyleCnt="0"/>
      <dgm:spPr/>
    </dgm:pt>
    <dgm:pt modelId="{D1776A87-A585-4EBB-9572-2539EDDD4370}" type="pres">
      <dgm:prSet presAssocID="{17B2A2EA-60F6-4924-A086-3CCD514BBE18}" presName="txTwo" presStyleLbl="node2" presStyleIdx="0" presStyleCnt="2" custScaleX="454071">
        <dgm:presLayoutVars>
          <dgm:chPref val="3"/>
        </dgm:presLayoutVars>
      </dgm:prSet>
      <dgm:spPr/>
      <dgm:t>
        <a:bodyPr/>
        <a:lstStyle/>
        <a:p>
          <a:endParaRPr lang="en-US"/>
        </a:p>
      </dgm:t>
    </dgm:pt>
    <dgm:pt modelId="{1157A9B2-D764-41B8-B6FA-9958D7520898}" type="pres">
      <dgm:prSet presAssocID="{17B2A2EA-60F6-4924-A086-3CCD514BBE18}" presName="parTransTwo" presStyleCnt="0"/>
      <dgm:spPr/>
    </dgm:pt>
    <dgm:pt modelId="{C252E016-1BD1-4EB5-9407-42103D5FDD29}" type="pres">
      <dgm:prSet presAssocID="{17B2A2EA-60F6-4924-A086-3CCD514BBE18}" presName="horzTwo" presStyleCnt="0"/>
      <dgm:spPr/>
    </dgm:pt>
    <dgm:pt modelId="{CE42817D-E5E4-4B84-9BFC-A5230A0A9562}" type="pres">
      <dgm:prSet presAssocID="{9907ED27-0FA5-4B88-86DB-28728498278E}" presName="vertThree" presStyleCnt="0"/>
      <dgm:spPr/>
    </dgm:pt>
    <dgm:pt modelId="{2ADF7BA8-A752-4FCD-91DE-7350332E3F15}" type="pres">
      <dgm:prSet presAssocID="{9907ED27-0FA5-4B88-86DB-28728498278E}" presName="txThree" presStyleLbl="node3" presStyleIdx="0" presStyleCnt="2" custScaleX="452897" custScaleY="96681" custLinFactNeighborX="50522" custLinFactNeighborY="9022">
        <dgm:presLayoutVars>
          <dgm:chPref val="3"/>
        </dgm:presLayoutVars>
      </dgm:prSet>
      <dgm:spPr/>
      <dgm:t>
        <a:bodyPr/>
        <a:lstStyle/>
        <a:p>
          <a:endParaRPr lang="en-US"/>
        </a:p>
      </dgm:t>
    </dgm:pt>
    <dgm:pt modelId="{1846FE59-BBBC-4640-BD19-4B1F98F95799}" type="pres">
      <dgm:prSet presAssocID="{9907ED27-0FA5-4B88-86DB-28728498278E}" presName="horzThree" presStyleCnt="0"/>
      <dgm:spPr/>
    </dgm:pt>
    <dgm:pt modelId="{7DC9BE4A-C895-4A16-B47F-4E55797104E4}" type="pres">
      <dgm:prSet presAssocID="{1AE8BB74-A61C-4E49-98E5-B6C0FBA2090C}" presName="sibSpaceTwo" presStyleCnt="0"/>
      <dgm:spPr/>
    </dgm:pt>
    <dgm:pt modelId="{A1A0F237-25A0-4074-8B96-E2DBDB33E434}" type="pres">
      <dgm:prSet presAssocID="{4E6BC610-8E12-42A6-909A-B4E296706CBA}" presName="vertTwo" presStyleCnt="0"/>
      <dgm:spPr/>
    </dgm:pt>
    <dgm:pt modelId="{B6E5DD40-4955-45D0-99A6-2D3B7767F1D3}" type="pres">
      <dgm:prSet presAssocID="{4E6BC610-8E12-42A6-909A-B4E296706CBA}" presName="txTwo" presStyleLbl="node2" presStyleIdx="1" presStyleCnt="2" custScaleX="445003" custLinFactNeighborX="5865" custLinFactNeighborY="21680">
        <dgm:presLayoutVars>
          <dgm:chPref val="3"/>
        </dgm:presLayoutVars>
      </dgm:prSet>
      <dgm:spPr/>
      <dgm:t>
        <a:bodyPr/>
        <a:lstStyle/>
        <a:p>
          <a:endParaRPr lang="en-US"/>
        </a:p>
      </dgm:t>
    </dgm:pt>
    <dgm:pt modelId="{EFBC3BF4-BABE-46C7-8F83-366E4BA53EEC}" type="pres">
      <dgm:prSet presAssocID="{4E6BC610-8E12-42A6-909A-B4E296706CBA}" presName="parTransTwo" presStyleCnt="0"/>
      <dgm:spPr/>
    </dgm:pt>
    <dgm:pt modelId="{89E9217C-2684-4E72-ADA6-B40AB9AC7C09}" type="pres">
      <dgm:prSet presAssocID="{4E6BC610-8E12-42A6-909A-B4E296706CBA}" presName="horzTwo" presStyleCnt="0"/>
      <dgm:spPr/>
    </dgm:pt>
    <dgm:pt modelId="{E94E739F-42EB-496F-B748-771CF31C2336}" type="pres">
      <dgm:prSet presAssocID="{C215E5F7-47C4-4224-B4B0-C08DF01FE59D}" presName="vertThree" presStyleCnt="0"/>
      <dgm:spPr/>
    </dgm:pt>
    <dgm:pt modelId="{E92C6167-EA0D-4DE1-BEE4-1882055A18B4}" type="pres">
      <dgm:prSet presAssocID="{C215E5F7-47C4-4224-B4B0-C08DF01FE59D}" presName="txThree" presStyleLbl="node3" presStyleIdx="1" presStyleCnt="2" custScaleX="103310" custScaleY="98196" custLinFactY="2207" custLinFactNeighborX="-30116" custLinFactNeighborY="100000">
        <dgm:presLayoutVars>
          <dgm:chPref val="3"/>
        </dgm:presLayoutVars>
      </dgm:prSet>
      <dgm:spPr/>
      <dgm:t>
        <a:bodyPr/>
        <a:lstStyle/>
        <a:p>
          <a:endParaRPr lang="en-US"/>
        </a:p>
      </dgm:t>
    </dgm:pt>
    <dgm:pt modelId="{861ABA45-ADA0-49CE-992E-77BEA18145D3}" type="pres">
      <dgm:prSet presAssocID="{C215E5F7-47C4-4224-B4B0-C08DF01FE59D}" presName="parTransThree" presStyleCnt="0"/>
      <dgm:spPr/>
    </dgm:pt>
    <dgm:pt modelId="{02D126D5-2331-4C31-8D01-A6170590ED31}" type="pres">
      <dgm:prSet presAssocID="{C215E5F7-47C4-4224-B4B0-C08DF01FE59D}" presName="horzThree" presStyleCnt="0"/>
      <dgm:spPr/>
    </dgm:pt>
    <dgm:pt modelId="{A3D40EE6-4853-43A3-8589-656654E6B812}" type="pres">
      <dgm:prSet presAssocID="{EE433FCE-6177-44F2-B3CD-7F5478CDD6D2}" presName="vertFour" presStyleCnt="0">
        <dgm:presLayoutVars>
          <dgm:chPref val="3"/>
        </dgm:presLayoutVars>
      </dgm:prSet>
      <dgm:spPr/>
    </dgm:pt>
    <dgm:pt modelId="{5A43F82C-8F21-445B-8594-4EA6C54CA172}" type="pres">
      <dgm:prSet presAssocID="{EE433FCE-6177-44F2-B3CD-7F5478CDD6D2}" presName="txFour" presStyleLbl="node4" presStyleIdx="0" presStyleCnt="1" custScaleX="433843" custScaleY="104015" custLinFactX="-500000" custLinFactY="-4529" custLinFactNeighborX="-570693" custLinFactNeighborY="-100000">
        <dgm:presLayoutVars>
          <dgm:chPref val="3"/>
        </dgm:presLayoutVars>
      </dgm:prSet>
      <dgm:spPr/>
      <dgm:t>
        <a:bodyPr/>
        <a:lstStyle/>
        <a:p>
          <a:endParaRPr lang="en-US"/>
        </a:p>
      </dgm:t>
    </dgm:pt>
    <dgm:pt modelId="{7C9A0319-8F3F-4E58-AAF8-19EEAE167425}" type="pres">
      <dgm:prSet presAssocID="{EE433FCE-6177-44F2-B3CD-7F5478CDD6D2}" presName="horzFour" presStyleCnt="0"/>
      <dgm:spPr/>
    </dgm:pt>
  </dgm:ptLst>
  <dgm:cxnLst>
    <dgm:cxn modelId="{79C5695C-821A-A14B-9933-DC9B94DCE87B}" type="presOf" srcId="{17B2A2EA-60F6-4924-A086-3CCD514BBE18}" destId="{D1776A87-A585-4EBB-9572-2539EDDD4370}" srcOrd="0" destOrd="0" presId="urn:microsoft.com/office/officeart/2005/8/layout/hierarchy4"/>
    <dgm:cxn modelId="{E005FDB1-9E94-42D2-9871-C339DC58FC0B}" srcId="{ECF51D44-F298-459E-B957-A3F522C2B617}" destId="{4E6BC610-8E12-42A6-909A-B4E296706CBA}" srcOrd="1" destOrd="0" parTransId="{B540B533-156C-4776-87EC-A22D58D536B1}" sibTransId="{AD3189A8-923B-45C1-A8AF-49166C6C3F1F}"/>
    <dgm:cxn modelId="{524955F2-E990-C545-8A9F-6F34B4DE9E44}" type="presOf" srcId="{C215E5F7-47C4-4224-B4B0-C08DF01FE59D}" destId="{E92C6167-EA0D-4DE1-BEE4-1882055A18B4}" srcOrd="0" destOrd="0" presId="urn:microsoft.com/office/officeart/2005/8/layout/hierarchy4"/>
    <dgm:cxn modelId="{0B25F868-ED83-E64D-BE27-D8FAD57CD30A}" type="presOf" srcId="{EE433FCE-6177-44F2-B3CD-7F5478CDD6D2}" destId="{5A43F82C-8F21-445B-8594-4EA6C54CA172}" srcOrd="0" destOrd="0" presId="urn:microsoft.com/office/officeart/2005/8/layout/hierarchy4"/>
    <dgm:cxn modelId="{FB58C2A8-24E8-3E49-9627-8E7136D81D8F}" type="presOf" srcId="{ECF51D44-F298-459E-B957-A3F522C2B617}" destId="{CCEF0A3E-89DB-4866-9253-5516613709C0}" srcOrd="0" destOrd="0" presId="urn:microsoft.com/office/officeart/2005/8/layout/hierarchy4"/>
    <dgm:cxn modelId="{CC0F911D-EAC7-7D47-8D98-6DAEB7B91C58}" type="presOf" srcId="{BC4C47EF-2F94-4AD3-A03B-6A79DB1776BD}" destId="{20B916CF-EE5B-416D-B9D3-29AD4D77FE45}" srcOrd="0" destOrd="0" presId="urn:microsoft.com/office/officeart/2005/8/layout/hierarchy4"/>
    <dgm:cxn modelId="{6390E355-64AB-4416-AC06-443ACB2BD3F0}" srcId="{C215E5F7-47C4-4224-B4B0-C08DF01FE59D}" destId="{EE433FCE-6177-44F2-B3CD-7F5478CDD6D2}" srcOrd="0" destOrd="0" parTransId="{2D953B9E-4C2C-495D-83F9-E38404B6A7D4}" sibTransId="{DD33A0D5-8887-4281-88A6-49DDB673DF1A}"/>
    <dgm:cxn modelId="{F35169D5-CC85-4B4F-99CC-9D706288A0E5}" srcId="{17B2A2EA-60F6-4924-A086-3CCD514BBE18}" destId="{9907ED27-0FA5-4B88-86DB-28728498278E}" srcOrd="0" destOrd="0" parTransId="{D4822C18-ED88-4049-8406-4179CBABCB80}" sibTransId="{68C6DFB7-5950-4CB8-B3FE-98FB9474A078}"/>
    <dgm:cxn modelId="{1B87B20D-B7A9-0646-966B-A7A7DDC0BA5E}" type="presOf" srcId="{9907ED27-0FA5-4B88-86DB-28728498278E}" destId="{2ADF7BA8-A752-4FCD-91DE-7350332E3F15}" srcOrd="0" destOrd="0" presId="urn:microsoft.com/office/officeart/2005/8/layout/hierarchy4"/>
    <dgm:cxn modelId="{B758D73F-5F16-4E94-A9A3-9FD06B4B4031}" srcId="{4E6BC610-8E12-42A6-909A-B4E296706CBA}" destId="{C215E5F7-47C4-4224-B4B0-C08DF01FE59D}" srcOrd="0" destOrd="0" parTransId="{5DD64381-100C-4669-B3EC-96A82E8FE4D9}" sibTransId="{69229769-BFC4-460F-9355-925CEE57825B}"/>
    <dgm:cxn modelId="{C235C5B3-D3DA-D448-97B2-030E8B379A8F}" type="presOf" srcId="{4E6BC610-8E12-42A6-909A-B4E296706CBA}" destId="{B6E5DD40-4955-45D0-99A6-2D3B7767F1D3}" srcOrd="0" destOrd="0" presId="urn:microsoft.com/office/officeart/2005/8/layout/hierarchy4"/>
    <dgm:cxn modelId="{01F28FB4-035F-4595-934D-1643EDE377DD}" srcId="{ECF51D44-F298-459E-B957-A3F522C2B617}" destId="{17B2A2EA-60F6-4924-A086-3CCD514BBE18}" srcOrd="0" destOrd="0" parTransId="{F329AC08-9D3A-4264-B4A5-1044EC3FE0A9}" sibTransId="{1AE8BB74-A61C-4E49-98E5-B6C0FBA2090C}"/>
    <dgm:cxn modelId="{C64EF92D-95A9-48AA-BFB7-6FD784A2511E}" srcId="{BC4C47EF-2F94-4AD3-A03B-6A79DB1776BD}" destId="{ECF51D44-F298-459E-B957-A3F522C2B617}" srcOrd="0" destOrd="0" parTransId="{A1B9EBF3-BC91-4350-90A9-F9B24CAF4EFE}" sibTransId="{CAF610C9-23E7-4035-999F-3CC553A33119}"/>
    <dgm:cxn modelId="{D75FE373-4162-184E-A562-B4C8FA3B2846}" type="presParOf" srcId="{20B916CF-EE5B-416D-B9D3-29AD4D77FE45}" destId="{2B6F7A24-AE8A-4543-BA3F-410640C7B7B6}" srcOrd="0" destOrd="0" presId="urn:microsoft.com/office/officeart/2005/8/layout/hierarchy4"/>
    <dgm:cxn modelId="{68EE2B14-25C1-714C-96E1-BFBCC5DB2FA0}" type="presParOf" srcId="{2B6F7A24-AE8A-4543-BA3F-410640C7B7B6}" destId="{CCEF0A3E-89DB-4866-9253-5516613709C0}" srcOrd="0" destOrd="0" presId="urn:microsoft.com/office/officeart/2005/8/layout/hierarchy4"/>
    <dgm:cxn modelId="{2EE0D24B-C50C-0F48-8D6C-9A0887E335D7}" type="presParOf" srcId="{2B6F7A24-AE8A-4543-BA3F-410640C7B7B6}" destId="{A4930F31-18E6-411F-93C0-233D709564E4}" srcOrd="1" destOrd="0" presId="urn:microsoft.com/office/officeart/2005/8/layout/hierarchy4"/>
    <dgm:cxn modelId="{2CB25C0B-D29B-4C4F-893A-854677059C42}" type="presParOf" srcId="{2B6F7A24-AE8A-4543-BA3F-410640C7B7B6}" destId="{969B3A5E-4CDA-45AC-A0CB-12378B39FAD9}" srcOrd="2" destOrd="0" presId="urn:microsoft.com/office/officeart/2005/8/layout/hierarchy4"/>
    <dgm:cxn modelId="{BF244DCA-9CE4-8648-8CEA-9E8817959C50}" type="presParOf" srcId="{969B3A5E-4CDA-45AC-A0CB-12378B39FAD9}" destId="{A46CFDD5-AAF3-41FF-8B08-1709EC25B805}" srcOrd="0" destOrd="0" presId="urn:microsoft.com/office/officeart/2005/8/layout/hierarchy4"/>
    <dgm:cxn modelId="{43499F43-2A66-B940-AFAB-83F84126D8F4}" type="presParOf" srcId="{A46CFDD5-AAF3-41FF-8B08-1709EC25B805}" destId="{D1776A87-A585-4EBB-9572-2539EDDD4370}" srcOrd="0" destOrd="0" presId="urn:microsoft.com/office/officeart/2005/8/layout/hierarchy4"/>
    <dgm:cxn modelId="{0CB7D63F-B6BB-564D-A168-02C7DA27499F}" type="presParOf" srcId="{A46CFDD5-AAF3-41FF-8B08-1709EC25B805}" destId="{1157A9B2-D764-41B8-B6FA-9958D7520898}" srcOrd="1" destOrd="0" presId="urn:microsoft.com/office/officeart/2005/8/layout/hierarchy4"/>
    <dgm:cxn modelId="{598A701C-DFE8-0246-A8A0-0F9FB92157CA}" type="presParOf" srcId="{A46CFDD5-AAF3-41FF-8B08-1709EC25B805}" destId="{C252E016-1BD1-4EB5-9407-42103D5FDD29}" srcOrd="2" destOrd="0" presId="urn:microsoft.com/office/officeart/2005/8/layout/hierarchy4"/>
    <dgm:cxn modelId="{0A4C0245-20A4-1641-AB53-58B71D754EB9}" type="presParOf" srcId="{C252E016-1BD1-4EB5-9407-42103D5FDD29}" destId="{CE42817D-E5E4-4B84-9BFC-A5230A0A9562}" srcOrd="0" destOrd="0" presId="urn:microsoft.com/office/officeart/2005/8/layout/hierarchy4"/>
    <dgm:cxn modelId="{48B954AA-5E4B-6F4A-A24C-BB9CF11F1242}" type="presParOf" srcId="{CE42817D-E5E4-4B84-9BFC-A5230A0A9562}" destId="{2ADF7BA8-A752-4FCD-91DE-7350332E3F15}" srcOrd="0" destOrd="0" presId="urn:microsoft.com/office/officeart/2005/8/layout/hierarchy4"/>
    <dgm:cxn modelId="{B295F2DF-20B0-AA4F-B29A-77CED6FA8EE8}" type="presParOf" srcId="{CE42817D-E5E4-4B84-9BFC-A5230A0A9562}" destId="{1846FE59-BBBC-4640-BD19-4B1F98F95799}" srcOrd="1" destOrd="0" presId="urn:microsoft.com/office/officeart/2005/8/layout/hierarchy4"/>
    <dgm:cxn modelId="{90B2C149-0062-414C-8A9A-303B39E6CE3B}" type="presParOf" srcId="{969B3A5E-4CDA-45AC-A0CB-12378B39FAD9}" destId="{7DC9BE4A-C895-4A16-B47F-4E55797104E4}" srcOrd="1" destOrd="0" presId="urn:microsoft.com/office/officeart/2005/8/layout/hierarchy4"/>
    <dgm:cxn modelId="{DC65F1AB-DFE9-7D47-A53F-074762BD7935}" type="presParOf" srcId="{969B3A5E-4CDA-45AC-A0CB-12378B39FAD9}" destId="{A1A0F237-25A0-4074-8B96-E2DBDB33E434}" srcOrd="2" destOrd="0" presId="urn:microsoft.com/office/officeart/2005/8/layout/hierarchy4"/>
    <dgm:cxn modelId="{C16691B5-EE80-D448-AD99-79EE356CBF03}" type="presParOf" srcId="{A1A0F237-25A0-4074-8B96-E2DBDB33E434}" destId="{B6E5DD40-4955-45D0-99A6-2D3B7767F1D3}" srcOrd="0" destOrd="0" presId="urn:microsoft.com/office/officeart/2005/8/layout/hierarchy4"/>
    <dgm:cxn modelId="{230A52FE-313A-0949-9827-FE95080B9D5D}" type="presParOf" srcId="{A1A0F237-25A0-4074-8B96-E2DBDB33E434}" destId="{EFBC3BF4-BABE-46C7-8F83-366E4BA53EEC}" srcOrd="1" destOrd="0" presId="urn:microsoft.com/office/officeart/2005/8/layout/hierarchy4"/>
    <dgm:cxn modelId="{D29AEFCE-5E0A-B14C-9322-029B2EAE7496}" type="presParOf" srcId="{A1A0F237-25A0-4074-8B96-E2DBDB33E434}" destId="{89E9217C-2684-4E72-ADA6-B40AB9AC7C09}" srcOrd="2" destOrd="0" presId="urn:microsoft.com/office/officeart/2005/8/layout/hierarchy4"/>
    <dgm:cxn modelId="{94BC5AC7-F075-1A4A-8248-7DF9A70AF95A}" type="presParOf" srcId="{89E9217C-2684-4E72-ADA6-B40AB9AC7C09}" destId="{E94E739F-42EB-496F-B748-771CF31C2336}" srcOrd="0" destOrd="0" presId="urn:microsoft.com/office/officeart/2005/8/layout/hierarchy4"/>
    <dgm:cxn modelId="{F6A848D4-1122-A64C-8393-C3CF77248E1B}" type="presParOf" srcId="{E94E739F-42EB-496F-B748-771CF31C2336}" destId="{E92C6167-EA0D-4DE1-BEE4-1882055A18B4}" srcOrd="0" destOrd="0" presId="urn:microsoft.com/office/officeart/2005/8/layout/hierarchy4"/>
    <dgm:cxn modelId="{DB710D1A-C2D5-CA4B-8C60-43154A920536}" type="presParOf" srcId="{E94E739F-42EB-496F-B748-771CF31C2336}" destId="{861ABA45-ADA0-49CE-992E-77BEA18145D3}" srcOrd="1" destOrd="0" presId="urn:microsoft.com/office/officeart/2005/8/layout/hierarchy4"/>
    <dgm:cxn modelId="{83FB3FF7-E55D-5741-8A5C-CAE5D4A85408}" type="presParOf" srcId="{E94E739F-42EB-496F-B748-771CF31C2336}" destId="{02D126D5-2331-4C31-8D01-A6170590ED31}" srcOrd="2" destOrd="0" presId="urn:microsoft.com/office/officeart/2005/8/layout/hierarchy4"/>
    <dgm:cxn modelId="{894CBC6C-25C5-824B-9EF0-BB9D731B722F}" type="presParOf" srcId="{02D126D5-2331-4C31-8D01-A6170590ED31}" destId="{A3D40EE6-4853-43A3-8589-656654E6B812}" srcOrd="0" destOrd="0" presId="urn:microsoft.com/office/officeart/2005/8/layout/hierarchy4"/>
    <dgm:cxn modelId="{58690A35-6848-004B-90BC-F1E2AE84E496}" type="presParOf" srcId="{A3D40EE6-4853-43A3-8589-656654E6B812}" destId="{5A43F82C-8F21-445B-8594-4EA6C54CA172}" srcOrd="0" destOrd="0" presId="urn:microsoft.com/office/officeart/2005/8/layout/hierarchy4"/>
    <dgm:cxn modelId="{513B818B-EC73-484A-8039-F99443934DE6}" type="presParOf" srcId="{A3D40EE6-4853-43A3-8589-656654E6B812}" destId="{7C9A0319-8F3F-4E58-AAF8-19EEAE16742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F0A3E-89DB-4866-9253-5516613709C0}">
      <dsp:nvSpPr>
        <dsp:cNvPr id="0" name=""/>
        <dsp:cNvSpPr/>
      </dsp:nvSpPr>
      <dsp:spPr>
        <a:xfrm>
          <a:off x="1731" y="0"/>
          <a:ext cx="6510987" cy="1266147"/>
        </a:xfrm>
        <a:prstGeom prst="roundRect">
          <a:avLst>
            <a:gd name="adj" fmla="val 10000"/>
          </a:avLst>
        </a:prstGeom>
        <a:solidFill>
          <a:srgbClr val="04F231"/>
        </a:solidFill>
        <a:ln w="25400" cap="flat" cmpd="sng" algn="ctr">
          <a:solidFill>
            <a:schemeClr val="lt1">
              <a:hueOff val="0"/>
              <a:satOff val="0"/>
              <a:lumOff val="0"/>
              <a:alphaOff val="0"/>
            </a:schemeClr>
          </a:solidFill>
          <a:prstDash val="solid"/>
        </a:ln>
        <a:effectLst>
          <a:outerShdw blurRad="50800" dist="50800" dir="5400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a:solidFill>
                <a:schemeClr val="bg1"/>
              </a:solidFill>
              <a:latin typeface="Arial" panose="020B0604020202020204" pitchFamily="34" charset="0"/>
              <a:cs typeface="Arial" panose="020B0604020202020204" pitchFamily="34" charset="0"/>
            </a:rPr>
            <a:t>Executive Leadership Committee: </a:t>
          </a:r>
        </a:p>
        <a:p>
          <a:pPr lvl="0" algn="ctr" defTabSz="666750">
            <a:lnSpc>
              <a:spcPct val="90000"/>
            </a:lnSpc>
            <a:spcBef>
              <a:spcPct val="0"/>
            </a:spcBef>
            <a:spcAft>
              <a:spcPct val="35000"/>
            </a:spcAft>
          </a:pPr>
          <a:r>
            <a:rPr lang="en-US" sz="1500" b="1" i="0" kern="1200">
              <a:solidFill>
                <a:schemeClr val="bg1"/>
              </a:solidFill>
              <a:latin typeface="Arial" panose="020B0604020202020204" pitchFamily="34" charset="0"/>
              <a:cs typeface="Arial" panose="020B0604020202020204" pitchFamily="34" charset="0"/>
            </a:rPr>
            <a:t>Governor's Office, Illinois Department of Public Health, Illinois Department of Healthcare and Family Services, Illinois Department of Insurance, Department of Human Services, and </a:t>
          </a:r>
          <a:r>
            <a:rPr lang="en-US" sz="1500" b="1" i="0" u="none" kern="1200">
              <a:solidFill>
                <a:schemeClr val="bg1"/>
              </a:solidFill>
              <a:latin typeface="Arial" panose="020B0604020202020204" pitchFamily="34" charset="0"/>
              <a:cs typeface="Arial" panose="020B0604020202020204" pitchFamily="34" charset="0"/>
            </a:rPr>
            <a:t>llinois Department on Aging</a:t>
          </a:r>
          <a:r>
            <a:rPr lang="en-US" sz="1500" b="1" i="0" kern="1200">
              <a:solidFill>
                <a:schemeClr val="bg1"/>
              </a:solidFill>
              <a:latin typeface="Arial" panose="020B0604020202020204" pitchFamily="34" charset="0"/>
              <a:cs typeface="Arial" panose="020B0604020202020204" pitchFamily="34" charset="0"/>
            </a:rPr>
            <a:t>  </a:t>
          </a:r>
          <a:endParaRPr lang="en-US" sz="1500" b="1" kern="1200">
            <a:solidFill>
              <a:schemeClr val="bg1"/>
            </a:solidFill>
            <a:latin typeface="Arial" panose="020B0604020202020204" pitchFamily="34" charset="0"/>
            <a:cs typeface="Arial" panose="020B0604020202020204" pitchFamily="34" charset="0"/>
          </a:endParaRPr>
        </a:p>
      </dsp:txBody>
      <dsp:txXfrm>
        <a:off x="38815" y="37084"/>
        <a:ext cx="6436819" cy="1191979"/>
      </dsp:txXfrm>
    </dsp:sp>
    <dsp:sp modelId="{D1776A87-A585-4EBB-9572-2539EDDD4370}">
      <dsp:nvSpPr>
        <dsp:cNvPr id="0" name=""/>
        <dsp:cNvSpPr/>
      </dsp:nvSpPr>
      <dsp:spPr>
        <a:xfrm>
          <a:off x="7220" y="1352742"/>
          <a:ext cx="3292005" cy="1266147"/>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a:outerShdw blurRad="50800" dist="50800" dir="5400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solidFill>
                <a:schemeClr val="bg1"/>
              </a:solidFill>
              <a:latin typeface="Arial" panose="020B0604020202020204" pitchFamily="34" charset="0"/>
              <a:cs typeface="Arial" panose="020B0604020202020204" pitchFamily="34" charset="0"/>
            </a:rPr>
            <a:t>SIM Action Team:</a:t>
          </a:r>
        </a:p>
        <a:p>
          <a:pPr lvl="0" algn="ctr" defTabSz="488950">
            <a:lnSpc>
              <a:spcPct val="90000"/>
            </a:lnSpc>
            <a:spcBef>
              <a:spcPct val="0"/>
            </a:spcBef>
            <a:spcAft>
              <a:spcPct val="35000"/>
            </a:spcAft>
          </a:pPr>
          <a:r>
            <a:rPr lang="en-US" sz="1100" b="1" kern="1200" dirty="0">
              <a:solidFill>
                <a:schemeClr val="bg1"/>
              </a:solidFill>
              <a:latin typeface="Arial" panose="020B0604020202020204" pitchFamily="34" charset="0"/>
              <a:cs typeface="Arial" panose="020B0604020202020204" pitchFamily="34" charset="0"/>
            </a:rPr>
            <a:t>Healthcare providers/ systems, commercial payers/purchasers, state hospital and medical associations, community-based and long-term support providers, consumer advocacy organizations, social service organizations, and state agencies</a:t>
          </a:r>
        </a:p>
      </dsp:txBody>
      <dsp:txXfrm>
        <a:off x="44304" y="1389826"/>
        <a:ext cx="3217837" cy="1191979"/>
      </dsp:txXfrm>
    </dsp:sp>
    <dsp:sp modelId="{2ADF7BA8-A752-4FCD-91DE-7350332E3F15}">
      <dsp:nvSpPr>
        <dsp:cNvPr id="0" name=""/>
        <dsp:cNvSpPr/>
      </dsp:nvSpPr>
      <dsp:spPr>
        <a:xfrm>
          <a:off x="1371600" y="2819402"/>
          <a:ext cx="724997" cy="1224124"/>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a:outerShdw blurRad="50800" dist="50800" dir="5400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latin typeface="Arial" panose="020B0604020202020204" pitchFamily="34" charset="0"/>
              <a:cs typeface="Arial" panose="020B0604020202020204" pitchFamily="34" charset="0"/>
            </a:rPr>
            <a:t>Key</a:t>
          </a:r>
          <a:r>
            <a:rPr lang="en-US" sz="1100" b="1" kern="1200" baseline="0">
              <a:latin typeface="Arial" panose="020B0604020202020204" pitchFamily="34" charset="0"/>
              <a:cs typeface="Arial" panose="020B0604020202020204" pitchFamily="34" charset="0"/>
            </a:rPr>
            <a:t> Focus Area Teams</a:t>
          </a:r>
          <a:endParaRPr lang="en-US" sz="1100" b="1" kern="1200">
            <a:latin typeface="Arial" panose="020B0604020202020204" pitchFamily="34" charset="0"/>
            <a:cs typeface="Arial" panose="020B0604020202020204" pitchFamily="34" charset="0"/>
          </a:endParaRPr>
        </a:p>
      </dsp:txBody>
      <dsp:txXfrm>
        <a:off x="1392834" y="2840636"/>
        <a:ext cx="682529" cy="1181656"/>
      </dsp:txXfrm>
    </dsp:sp>
    <dsp:sp modelId="{B6E5DD40-4955-45D0-99A6-2D3B7767F1D3}">
      <dsp:nvSpPr>
        <dsp:cNvPr id="0" name=""/>
        <dsp:cNvSpPr/>
      </dsp:nvSpPr>
      <dsp:spPr>
        <a:xfrm>
          <a:off x="3319893" y="1371447"/>
          <a:ext cx="3192825" cy="1266147"/>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a:outerShdw blurRad="50800" dist="50800" dir="5400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solidFill>
                <a:schemeClr val="bg1"/>
              </a:solidFill>
              <a:latin typeface="Arial" panose="020B0604020202020204" pitchFamily="34" charset="0"/>
              <a:cs typeface="Arial" panose="020B0604020202020204" pitchFamily="34" charset="0"/>
            </a:rPr>
            <a:t>SHIP ICC:</a:t>
          </a:r>
        </a:p>
        <a:p>
          <a:pPr lvl="0" algn="ctr" defTabSz="488950">
            <a:lnSpc>
              <a:spcPct val="90000"/>
            </a:lnSpc>
            <a:spcBef>
              <a:spcPct val="0"/>
            </a:spcBef>
            <a:spcAft>
              <a:spcPct val="35000"/>
            </a:spcAft>
          </a:pPr>
          <a:r>
            <a:rPr lang="en-US" sz="1100" b="1" kern="1200" dirty="0">
              <a:solidFill>
                <a:schemeClr val="bg1"/>
              </a:solidFill>
              <a:latin typeface="Arial" panose="020B0604020202020204" pitchFamily="34" charset="0"/>
              <a:cs typeface="Arial" panose="020B0604020202020204" pitchFamily="34" charset="0"/>
            </a:rPr>
            <a:t>State government agencies, local health department membership </a:t>
          </a:r>
          <a:r>
            <a:rPr lang="en-US" sz="1100" b="1" kern="1200" dirty="0" err="1">
              <a:solidFill>
                <a:schemeClr val="bg1"/>
              </a:solidFill>
              <a:latin typeface="Arial" panose="020B0604020202020204" pitchFamily="34" charset="0"/>
              <a:cs typeface="Arial" panose="020B0604020202020204" pitchFamily="34" charset="0"/>
            </a:rPr>
            <a:t>organziations</a:t>
          </a:r>
          <a:r>
            <a:rPr lang="en-US" sz="1100" b="1" kern="1200" dirty="0">
              <a:solidFill>
                <a:schemeClr val="bg1"/>
              </a:solidFill>
              <a:latin typeface="Arial" panose="020B0604020202020204" pitchFamily="34" charset="0"/>
              <a:cs typeface="Arial" panose="020B0604020202020204" pitchFamily="34" charset="0"/>
            </a:rPr>
            <a:t>, healthcare providers/ systems, health priority lead organizations, statewide minority </a:t>
          </a:r>
          <a:r>
            <a:rPr lang="en-US" sz="1100" b="1" kern="1200" dirty="0" err="1">
              <a:solidFill>
                <a:schemeClr val="bg1"/>
              </a:solidFill>
              <a:latin typeface="Arial" panose="020B0604020202020204" pitchFamily="34" charset="0"/>
              <a:cs typeface="Arial" panose="020B0604020202020204" pitchFamily="34" charset="0"/>
            </a:rPr>
            <a:t>organziations</a:t>
          </a:r>
          <a:r>
            <a:rPr lang="en-US" sz="1100" b="1" kern="1200" dirty="0">
              <a:solidFill>
                <a:schemeClr val="bg1"/>
              </a:solidFill>
              <a:latin typeface="Arial" panose="020B0604020202020204" pitchFamily="34" charset="0"/>
              <a:cs typeface="Arial" panose="020B0604020202020204" pitchFamily="34" charset="0"/>
            </a:rPr>
            <a:t>, higher education, and multi-</a:t>
          </a:r>
          <a:r>
            <a:rPr lang="en-US" sz="1100" b="1" kern="1200" dirty="0" err="1">
              <a:solidFill>
                <a:schemeClr val="bg1"/>
              </a:solidFill>
              <a:latin typeface="Arial" panose="020B0604020202020204" pitchFamily="34" charset="0"/>
              <a:cs typeface="Arial" panose="020B0604020202020204" pitchFamily="34" charset="0"/>
            </a:rPr>
            <a:t>sectoral</a:t>
          </a:r>
          <a:r>
            <a:rPr lang="en-US" sz="1100" b="1" kern="1200" dirty="0">
              <a:solidFill>
                <a:schemeClr val="bg1"/>
              </a:solidFill>
              <a:latin typeface="Arial" panose="020B0604020202020204" pitchFamily="34" charset="0"/>
              <a:cs typeface="Arial" panose="020B0604020202020204" pitchFamily="34" charset="0"/>
            </a:rPr>
            <a:t> groups</a:t>
          </a:r>
        </a:p>
      </dsp:txBody>
      <dsp:txXfrm>
        <a:off x="3356977" y="1408531"/>
        <a:ext cx="3118657" cy="1191979"/>
      </dsp:txXfrm>
    </dsp:sp>
    <dsp:sp modelId="{E92C6167-EA0D-4DE1-BEE4-1882055A18B4}">
      <dsp:nvSpPr>
        <dsp:cNvPr id="0" name=""/>
        <dsp:cNvSpPr/>
      </dsp:nvSpPr>
      <dsp:spPr>
        <a:xfrm>
          <a:off x="4343404" y="2819395"/>
          <a:ext cx="714685" cy="1243306"/>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a:outerShdw blurRad="50800" dist="50800" dir="5400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latin typeface="Arial" panose="020B0604020202020204" pitchFamily="34" charset="0"/>
              <a:cs typeface="Arial" panose="020B0604020202020204" pitchFamily="34" charset="0"/>
            </a:rPr>
            <a:t>Action Teams</a:t>
          </a:r>
        </a:p>
      </dsp:txBody>
      <dsp:txXfrm>
        <a:off x="4364336" y="2840327"/>
        <a:ext cx="672821" cy="1201442"/>
      </dsp:txXfrm>
    </dsp:sp>
    <dsp:sp modelId="{5A43F82C-8F21-445B-8594-4EA6C54CA172}">
      <dsp:nvSpPr>
        <dsp:cNvPr id="0" name=""/>
        <dsp:cNvSpPr/>
      </dsp:nvSpPr>
      <dsp:spPr>
        <a:xfrm>
          <a:off x="2871896" y="2711266"/>
          <a:ext cx="686401" cy="1316983"/>
        </a:xfrm>
        <a:prstGeom prst="roundRect">
          <a:avLst>
            <a:gd name="adj" fmla="val 10000"/>
          </a:avLst>
        </a:prstGeom>
        <a:solidFill>
          <a:srgbClr val="F92777"/>
        </a:solidFill>
        <a:ln w="25400" cap="flat" cmpd="sng" algn="ctr">
          <a:solidFill>
            <a:schemeClr val="lt1">
              <a:hueOff val="0"/>
              <a:satOff val="0"/>
              <a:lumOff val="0"/>
              <a:alphaOff val="0"/>
            </a:schemeClr>
          </a:solidFill>
          <a:prstDash val="solid"/>
        </a:ln>
        <a:effectLst>
          <a:outerShdw blurRad="50800" dist="50800" dir="5400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latin typeface="Arial" panose="020B0604020202020204" pitchFamily="34" charset="0"/>
              <a:cs typeface="Arial" panose="020B0604020202020204" pitchFamily="34" charset="0"/>
            </a:rPr>
            <a:t>Regional</a:t>
          </a:r>
          <a:r>
            <a:rPr lang="en-US" sz="1000" b="1" kern="1200" baseline="0" dirty="0">
              <a:latin typeface="Arial" panose="020B0604020202020204" pitchFamily="34" charset="0"/>
              <a:cs typeface="Arial" panose="020B0604020202020204" pitchFamily="34" charset="0"/>
            </a:rPr>
            <a:t> Health Networks</a:t>
          </a:r>
          <a:endParaRPr lang="en-US" sz="1000" b="1" kern="1200" dirty="0">
            <a:latin typeface="Arial" panose="020B0604020202020204" pitchFamily="34" charset="0"/>
            <a:cs typeface="Arial" panose="020B0604020202020204" pitchFamily="34" charset="0"/>
          </a:endParaRPr>
        </a:p>
      </dsp:txBody>
      <dsp:txXfrm>
        <a:off x="2892000" y="2731370"/>
        <a:ext cx="646193" cy="12767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2F478C0E-8171-4913-B2D3-9F734894B143}" type="datetimeFigureOut">
              <a:rPr lang="en-US" smtClean="0"/>
              <a:t>6/19/2015</a:t>
            </a:fld>
            <a:endParaRPr lang="en-US"/>
          </a:p>
        </p:txBody>
      </p:sp>
      <p:sp>
        <p:nvSpPr>
          <p:cNvPr id="4" name="Footer Placeholder 3"/>
          <p:cNvSpPr>
            <a:spLocks noGrp="1"/>
          </p:cNvSpPr>
          <p:nvPr>
            <p:ph type="ftr" sz="quarter" idx="2"/>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3" rIns="93166" bIns="46583" rtlCol="0" anchor="b"/>
          <a:lstStyle>
            <a:lvl1pPr algn="r">
              <a:defRPr sz="1200"/>
            </a:lvl1pPr>
          </a:lstStyle>
          <a:p>
            <a:fld id="{1FA4DFCB-24AF-40DE-B362-24CE02BD5890}" type="slidenum">
              <a:rPr lang="en-US" smtClean="0"/>
              <a:t>‹#›</a:t>
            </a:fld>
            <a:endParaRPr lang="en-US"/>
          </a:p>
        </p:txBody>
      </p:sp>
    </p:spTree>
    <p:extLst>
      <p:ext uri="{BB962C8B-B14F-4D97-AF65-F5344CB8AC3E}">
        <p14:creationId xmlns:p14="http://schemas.microsoft.com/office/powerpoint/2010/main" val="457930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698548F3-4888-482F-B140-585375E49973}" type="datetimeFigureOut">
              <a:rPr lang="en-US" smtClean="0"/>
              <a:t>6/19/2015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D68ACE08-4C2F-49F2-A647-C0A525B2C8CC}" type="slidenum">
              <a:rPr lang="en-US" smtClean="0"/>
              <a:t>‹#›</a:t>
            </a:fld>
            <a:endParaRPr lang="en-US"/>
          </a:p>
        </p:txBody>
      </p:sp>
    </p:spTree>
    <p:extLst>
      <p:ext uri="{BB962C8B-B14F-4D97-AF65-F5344CB8AC3E}">
        <p14:creationId xmlns:p14="http://schemas.microsoft.com/office/powerpoint/2010/main" val="140912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Roll Call</a:t>
            </a:r>
            <a:r>
              <a:rPr lang="en-US" baseline="0" dirty="0" smtClean="0"/>
              <a:t> for people on the phone but not on Blackboard Collaborate</a:t>
            </a:r>
            <a:endParaRPr lang="en-US" dirty="0"/>
          </a:p>
        </p:txBody>
      </p:sp>
      <p:sp>
        <p:nvSpPr>
          <p:cNvPr id="4" name="Slide Number Placeholder 3"/>
          <p:cNvSpPr>
            <a:spLocks noGrp="1"/>
          </p:cNvSpPr>
          <p:nvPr>
            <p:ph type="sldNum" sz="quarter" idx="10"/>
          </p:nvPr>
        </p:nvSpPr>
        <p:spPr/>
        <p:txBody>
          <a:bodyPr/>
          <a:lstStyle/>
          <a:p>
            <a:fld id="{D68ACE08-4C2F-49F2-A647-C0A525B2C8CC}" type="slidenum">
              <a:rPr lang="en-US" smtClean="0"/>
              <a:t>1</a:t>
            </a:fld>
            <a:endParaRPr lang="en-US"/>
          </a:p>
        </p:txBody>
      </p:sp>
    </p:spTree>
    <p:extLst>
      <p:ext uri="{BB962C8B-B14F-4D97-AF65-F5344CB8AC3E}">
        <p14:creationId xmlns:p14="http://schemas.microsoft.com/office/powerpoint/2010/main" val="3896462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Maximize existing assessment data and effectively use resources</a:t>
            </a:r>
          </a:p>
          <a:p>
            <a:endParaRPr lang="en-US" sz="1200" dirty="0" smtClean="0"/>
          </a:p>
          <a:p>
            <a:r>
              <a:rPr lang="en-US" sz="1200" dirty="0" smtClean="0"/>
              <a:t>Provide documentation to meet accreditation criteria related to SHA/SHIP</a:t>
            </a:r>
          </a:p>
          <a:p>
            <a:pPr marL="0" indent="0">
              <a:buNone/>
            </a:pPr>
            <a:endParaRPr lang="en-US" sz="1200" dirty="0" smtClean="0"/>
          </a:p>
          <a:p>
            <a:r>
              <a:rPr lang="en-US" sz="1200" dirty="0" smtClean="0"/>
              <a:t>Design SHA/SHIP process to facilitate implementation and action </a:t>
            </a:r>
          </a:p>
          <a:p>
            <a:pPr marL="0" indent="0">
              <a:buNone/>
            </a:pPr>
            <a:endParaRPr lang="en-US" sz="1200" dirty="0" smtClean="0"/>
          </a:p>
          <a:p>
            <a:r>
              <a:rPr lang="en-US" sz="1200" dirty="0" smtClean="0"/>
              <a:t>Build from past experiences and expertise</a:t>
            </a:r>
          </a:p>
          <a:p>
            <a:pPr marL="0" indent="0">
              <a:buNone/>
            </a:pPr>
            <a:endParaRPr lang="en-US" sz="1200" dirty="0" smtClean="0"/>
          </a:p>
          <a:p>
            <a:r>
              <a:rPr lang="en-US" sz="1200" dirty="0" smtClean="0"/>
              <a:t>Demonstrate integration of primary prevention and clinical care in assessment, planning and implementation activities</a:t>
            </a:r>
          </a:p>
          <a:p>
            <a:pPr marL="0" indent="0">
              <a:buNone/>
            </a:pPr>
            <a:endParaRPr lang="en-US" sz="1200" dirty="0" smtClean="0"/>
          </a:p>
          <a:p>
            <a:r>
              <a:rPr lang="en-US" sz="1200" dirty="0" smtClean="0"/>
              <a:t>Promote measurement and reporting of system progress</a:t>
            </a:r>
          </a:p>
          <a:p>
            <a:endParaRPr lang="en-US" dirty="0"/>
          </a:p>
        </p:txBody>
      </p:sp>
      <p:sp>
        <p:nvSpPr>
          <p:cNvPr id="4" name="Slide Number Placeholder 3"/>
          <p:cNvSpPr>
            <a:spLocks noGrp="1"/>
          </p:cNvSpPr>
          <p:nvPr>
            <p:ph type="sldNum" sz="quarter" idx="10"/>
          </p:nvPr>
        </p:nvSpPr>
        <p:spPr/>
        <p:txBody>
          <a:bodyPr/>
          <a:lstStyle/>
          <a:p>
            <a:fld id="{D68ACE08-4C2F-49F2-A647-C0A525B2C8CC}" type="slidenum">
              <a:rPr lang="en-US" smtClean="0"/>
              <a:t>10</a:t>
            </a:fld>
            <a:endParaRPr lang="en-US"/>
          </a:p>
        </p:txBody>
      </p:sp>
    </p:spTree>
    <p:extLst>
      <p:ext uri="{BB962C8B-B14F-4D97-AF65-F5344CB8AC3E}">
        <p14:creationId xmlns:p14="http://schemas.microsoft.com/office/powerpoint/2010/main" val="3051298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74" indent="-291144" eaLnBrk="0" hangingPunct="0">
              <a:defRPr>
                <a:solidFill>
                  <a:schemeClr val="tx1"/>
                </a:solidFill>
                <a:latin typeface="Arial" charset="0"/>
              </a:defRPr>
            </a:lvl2pPr>
            <a:lvl3pPr marL="1164576" indent="-232915" eaLnBrk="0" hangingPunct="0">
              <a:defRPr>
                <a:solidFill>
                  <a:schemeClr val="tx1"/>
                </a:solidFill>
                <a:latin typeface="Arial" charset="0"/>
              </a:defRPr>
            </a:lvl3pPr>
            <a:lvl4pPr marL="1630405" indent="-232915" eaLnBrk="0" hangingPunct="0">
              <a:defRPr>
                <a:solidFill>
                  <a:schemeClr val="tx1"/>
                </a:solidFill>
                <a:latin typeface="Arial" charset="0"/>
              </a:defRPr>
            </a:lvl4pPr>
            <a:lvl5pPr marL="2096236" indent="-232915" eaLnBrk="0" hangingPunct="0">
              <a:defRPr>
                <a:solidFill>
                  <a:schemeClr val="tx1"/>
                </a:solidFill>
                <a:latin typeface="Arial" charset="0"/>
              </a:defRPr>
            </a:lvl5pPr>
            <a:lvl6pPr marL="2562066" indent="-232915" eaLnBrk="0" fontAlgn="base" hangingPunct="0">
              <a:spcBef>
                <a:spcPct val="0"/>
              </a:spcBef>
              <a:spcAft>
                <a:spcPct val="0"/>
              </a:spcAft>
              <a:defRPr>
                <a:solidFill>
                  <a:schemeClr val="tx1"/>
                </a:solidFill>
                <a:latin typeface="Arial" charset="0"/>
              </a:defRPr>
            </a:lvl6pPr>
            <a:lvl7pPr marL="3027896" indent="-232915" eaLnBrk="0" fontAlgn="base" hangingPunct="0">
              <a:spcBef>
                <a:spcPct val="0"/>
              </a:spcBef>
              <a:spcAft>
                <a:spcPct val="0"/>
              </a:spcAft>
              <a:defRPr>
                <a:solidFill>
                  <a:schemeClr val="tx1"/>
                </a:solidFill>
                <a:latin typeface="Arial" charset="0"/>
              </a:defRPr>
            </a:lvl7pPr>
            <a:lvl8pPr marL="3493727" indent="-232915" eaLnBrk="0" fontAlgn="base" hangingPunct="0">
              <a:spcBef>
                <a:spcPct val="0"/>
              </a:spcBef>
              <a:spcAft>
                <a:spcPct val="0"/>
              </a:spcAft>
              <a:defRPr>
                <a:solidFill>
                  <a:schemeClr val="tx1"/>
                </a:solidFill>
                <a:latin typeface="Arial" charset="0"/>
              </a:defRPr>
            </a:lvl8pPr>
            <a:lvl9pPr marL="3959556" indent="-232915" eaLnBrk="0" fontAlgn="base" hangingPunct="0">
              <a:spcBef>
                <a:spcPct val="0"/>
              </a:spcBef>
              <a:spcAft>
                <a:spcPct val="0"/>
              </a:spcAft>
              <a:defRPr>
                <a:solidFill>
                  <a:schemeClr val="tx1"/>
                </a:solidFill>
                <a:latin typeface="Arial" charset="0"/>
              </a:defRPr>
            </a:lvl9pPr>
          </a:lstStyle>
          <a:p>
            <a:pPr eaLnBrk="1" hangingPunct="1"/>
            <a:fld id="{16FEFC75-6C03-449D-AE44-AFD371482B9C}" type="slidenum">
              <a:rPr lang="en-US" smtClean="0"/>
              <a:pPr eaLnBrk="1" hangingPunct="1"/>
              <a:t>11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20877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To prevent duplication and promote coordination</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EA5D8E2-8E11-4128-BD61-B3A835623E5B}" type="slidenum">
              <a:rPr lang="en-US" altLang="en-US"/>
              <a:pPr eaLnBrk="1" hangingPunct="1"/>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74" indent="-291144" eaLnBrk="0" hangingPunct="0">
              <a:defRPr>
                <a:solidFill>
                  <a:schemeClr val="tx1"/>
                </a:solidFill>
                <a:latin typeface="Arial" charset="0"/>
              </a:defRPr>
            </a:lvl2pPr>
            <a:lvl3pPr marL="1164576" indent="-232915" eaLnBrk="0" hangingPunct="0">
              <a:defRPr>
                <a:solidFill>
                  <a:schemeClr val="tx1"/>
                </a:solidFill>
                <a:latin typeface="Arial" charset="0"/>
              </a:defRPr>
            </a:lvl3pPr>
            <a:lvl4pPr marL="1630405" indent="-232915" eaLnBrk="0" hangingPunct="0">
              <a:defRPr>
                <a:solidFill>
                  <a:schemeClr val="tx1"/>
                </a:solidFill>
                <a:latin typeface="Arial" charset="0"/>
              </a:defRPr>
            </a:lvl4pPr>
            <a:lvl5pPr marL="2096236" indent="-232915" eaLnBrk="0" hangingPunct="0">
              <a:defRPr>
                <a:solidFill>
                  <a:schemeClr val="tx1"/>
                </a:solidFill>
                <a:latin typeface="Arial" charset="0"/>
              </a:defRPr>
            </a:lvl5pPr>
            <a:lvl6pPr marL="2562066" indent="-232915" eaLnBrk="0" fontAlgn="base" hangingPunct="0">
              <a:spcBef>
                <a:spcPct val="0"/>
              </a:spcBef>
              <a:spcAft>
                <a:spcPct val="0"/>
              </a:spcAft>
              <a:defRPr>
                <a:solidFill>
                  <a:schemeClr val="tx1"/>
                </a:solidFill>
                <a:latin typeface="Arial" charset="0"/>
              </a:defRPr>
            </a:lvl6pPr>
            <a:lvl7pPr marL="3027896" indent="-232915" eaLnBrk="0" fontAlgn="base" hangingPunct="0">
              <a:spcBef>
                <a:spcPct val="0"/>
              </a:spcBef>
              <a:spcAft>
                <a:spcPct val="0"/>
              </a:spcAft>
              <a:defRPr>
                <a:solidFill>
                  <a:schemeClr val="tx1"/>
                </a:solidFill>
                <a:latin typeface="Arial" charset="0"/>
              </a:defRPr>
            </a:lvl7pPr>
            <a:lvl8pPr marL="3493727" indent="-232915" eaLnBrk="0" fontAlgn="base" hangingPunct="0">
              <a:spcBef>
                <a:spcPct val="0"/>
              </a:spcBef>
              <a:spcAft>
                <a:spcPct val="0"/>
              </a:spcAft>
              <a:defRPr>
                <a:solidFill>
                  <a:schemeClr val="tx1"/>
                </a:solidFill>
                <a:latin typeface="Arial" charset="0"/>
              </a:defRPr>
            </a:lvl8pPr>
            <a:lvl9pPr marL="3959556" indent="-232915" eaLnBrk="0" fontAlgn="base" hangingPunct="0">
              <a:spcBef>
                <a:spcPct val="0"/>
              </a:spcBef>
              <a:spcAft>
                <a:spcPct val="0"/>
              </a:spcAft>
              <a:defRPr>
                <a:solidFill>
                  <a:schemeClr val="tx1"/>
                </a:solidFill>
                <a:latin typeface="Arial" charset="0"/>
              </a:defRPr>
            </a:lvl9pPr>
          </a:lstStyle>
          <a:p>
            <a:pPr eaLnBrk="1" hangingPunct="1"/>
            <a:fld id="{89CFAB80-43C5-4608-8F08-04270C0E2CF7}" type="slidenum">
              <a:rPr lang="en-US" smtClean="0"/>
              <a:pPr eaLnBrk="1" hangingPunct="1"/>
              <a:t>14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23183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ACE08-4C2F-49F2-A647-C0A525B2C8CC}" type="slidenum">
              <a:rPr lang="en-US" smtClean="0"/>
              <a:t>16</a:t>
            </a:fld>
            <a:endParaRPr lang="en-US"/>
          </a:p>
        </p:txBody>
      </p:sp>
    </p:spTree>
    <p:extLst>
      <p:ext uri="{BB962C8B-B14F-4D97-AF65-F5344CB8AC3E}">
        <p14:creationId xmlns:p14="http://schemas.microsoft.com/office/powerpoint/2010/main" val="665311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PHAB</a:t>
            </a:r>
            <a:r>
              <a:rPr lang="en-US" baseline="0" dirty="0" smtClean="0"/>
              <a:t> requires use of a recognized planning process and we will use the Mobilizing Action with Partnerships and Planning or MAPP, developed by the National Association of County and City Health Officials (NACCHO) and used by most state and local health departments for SHA/SHIP work. </a:t>
            </a:r>
          </a:p>
          <a:p>
            <a:endParaRPr lang="en-US" baseline="0" dirty="0" smtClean="0"/>
          </a:p>
          <a:p>
            <a:r>
              <a:rPr lang="en-US" baseline="0" dirty="0" smtClean="0"/>
              <a:t>There are 4 primary assessments within this model and they include the following. </a:t>
            </a:r>
            <a:endParaRPr lang="en-US" dirty="0"/>
          </a:p>
        </p:txBody>
      </p:sp>
      <p:sp>
        <p:nvSpPr>
          <p:cNvPr id="4" name="Slide Number Placeholder 3"/>
          <p:cNvSpPr>
            <a:spLocks noGrp="1"/>
          </p:cNvSpPr>
          <p:nvPr>
            <p:ph type="sldNum" sz="quarter" idx="10"/>
          </p:nvPr>
        </p:nvSpPr>
        <p:spPr/>
        <p:txBody>
          <a:bodyPr/>
          <a:lstStyle/>
          <a:p>
            <a:fld id="{D68ACE08-4C2F-49F2-A647-C0A525B2C8CC}" type="slidenum">
              <a:rPr lang="en-US" smtClean="0"/>
              <a:t>18</a:t>
            </a:fld>
            <a:endParaRPr lang="en-US"/>
          </a:p>
        </p:txBody>
      </p:sp>
    </p:spTree>
    <p:extLst>
      <p:ext uri="{BB962C8B-B14F-4D97-AF65-F5344CB8AC3E}">
        <p14:creationId xmlns:p14="http://schemas.microsoft.com/office/powerpoint/2010/main" val="3879079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Visual description of assessments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ED28E4B-A296-48F9-9F1B-5510726D2775}" type="slidenum">
              <a:rPr lang="en-US" altLang="en-US"/>
              <a:pPr eaLnBrk="1" hangingPunct="1"/>
              <a:t>19</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smtClean="0"/>
              <a:t>Collect and analyze existing data from statewide partner reports and IDPH mortality, morbidity, risk factor, social determinants of health, and demographic data to matriculate the data for the 4 assessments. </a:t>
            </a:r>
          </a:p>
          <a:p>
            <a:pPr marL="514350" indent="-514350">
              <a:buFont typeface="+mj-lt"/>
              <a:buAutoNum type="arabicPeriod"/>
            </a:pPr>
            <a:endParaRPr lang="en-US" dirty="0" smtClean="0"/>
          </a:p>
          <a:p>
            <a:pPr marL="514350" indent="-514350">
              <a:buFont typeface="+mj-lt"/>
              <a:buAutoNum type="arabicPeriod"/>
            </a:pPr>
            <a:r>
              <a:rPr lang="en-US" dirty="0" smtClean="0"/>
              <a:t>Interview Planning Council for their perceptions of the State of Health based on the 4 assessments.</a:t>
            </a:r>
          </a:p>
          <a:p>
            <a:pPr marL="514350" indent="-514350">
              <a:buFont typeface="+mj-lt"/>
              <a:buAutoNum type="arabicPeriod"/>
            </a:pPr>
            <a:endParaRPr lang="en-US" dirty="0" smtClean="0"/>
          </a:p>
          <a:p>
            <a:pPr marL="514350" indent="-514350">
              <a:buFont typeface="+mj-lt"/>
              <a:buAutoNum type="arabicPeriod"/>
            </a:pPr>
            <a:r>
              <a:rPr lang="en-US" dirty="0" smtClean="0"/>
              <a:t>Review findings after first two meetings of the Planning Council and create early State of Health presentation. </a:t>
            </a:r>
          </a:p>
          <a:p>
            <a:pPr marL="514350" indent="-514350">
              <a:buFont typeface="+mj-lt"/>
              <a:buAutoNum type="arabicPeriod"/>
            </a:pPr>
            <a:endParaRPr lang="en-US" dirty="0" smtClean="0"/>
          </a:p>
          <a:p>
            <a:pPr marL="514350" indent="-514350">
              <a:buFont typeface="+mj-lt"/>
              <a:buAutoNum type="arabicPeriod"/>
            </a:pPr>
            <a:r>
              <a:rPr lang="en-US" dirty="0" smtClean="0"/>
              <a:t>With Planning Council, collect additional stakeholder feedback: Conduct 5 focus groups across the state, approximately 10 organizational presentations on State of Health, two webinars, and post the information on the website for feedback. </a:t>
            </a:r>
          </a:p>
          <a:p>
            <a:pPr marL="514350" indent="-514350">
              <a:buFont typeface="+mj-lt"/>
              <a:buAutoNum type="arabicPeriod"/>
            </a:pPr>
            <a:endParaRPr lang="en-US" dirty="0" smtClean="0"/>
          </a:p>
          <a:p>
            <a:pPr marL="514350" indent="-514350">
              <a:buFont typeface="+mj-lt"/>
              <a:buAutoNum type="arabicPeriod"/>
            </a:pPr>
            <a:r>
              <a:rPr lang="en-US" dirty="0" smtClean="0"/>
              <a:t>Analyze and presenting additional findings to the Planning Council.</a:t>
            </a:r>
          </a:p>
          <a:p>
            <a:pPr marL="514350" indent="-514350">
              <a:buFont typeface="+mj-lt"/>
              <a:buAutoNum type="arabicPeriod"/>
            </a:pPr>
            <a:endParaRPr lang="en-US" dirty="0" smtClean="0"/>
          </a:p>
          <a:p>
            <a:pPr marL="514350" indent="-514350">
              <a:buFont typeface="+mj-lt"/>
              <a:buAutoNum type="arabicPeriod"/>
            </a:pPr>
            <a:r>
              <a:rPr lang="en-US" dirty="0" smtClean="0"/>
              <a:t>Finalize priorities and write final SHA. </a:t>
            </a:r>
          </a:p>
          <a:p>
            <a:endParaRPr lang="en-US" dirty="0"/>
          </a:p>
        </p:txBody>
      </p:sp>
      <p:sp>
        <p:nvSpPr>
          <p:cNvPr id="4" name="Slide Number Placeholder 3"/>
          <p:cNvSpPr>
            <a:spLocks noGrp="1"/>
          </p:cNvSpPr>
          <p:nvPr>
            <p:ph type="sldNum" sz="quarter" idx="10"/>
          </p:nvPr>
        </p:nvSpPr>
        <p:spPr/>
        <p:txBody>
          <a:bodyPr/>
          <a:lstStyle/>
          <a:p>
            <a:fld id="{D68ACE08-4C2F-49F2-A647-C0A525B2C8CC}" type="slidenum">
              <a:rPr lang="en-US" smtClean="0"/>
              <a:t>20</a:t>
            </a:fld>
            <a:endParaRPr lang="en-US"/>
          </a:p>
        </p:txBody>
      </p:sp>
    </p:spTree>
    <p:extLst>
      <p:ext uri="{BB962C8B-B14F-4D97-AF65-F5344CB8AC3E}">
        <p14:creationId xmlns:p14="http://schemas.microsoft.com/office/powerpoint/2010/main" val="1776053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Healthy</a:t>
            </a:r>
            <a:r>
              <a:rPr lang="en-US" baseline="0" dirty="0" smtClean="0"/>
              <a:t> Illinois</a:t>
            </a:r>
            <a:r>
              <a:rPr lang="en-US" dirty="0" smtClean="0"/>
              <a:t> </a:t>
            </a:r>
            <a:r>
              <a:rPr lang="en-US" dirty="0"/>
              <a:t>will be required to have, what we are calling, a balanced portfolio….the portfolio  should be balanced in terms of the time line of interventions and their impact-e.g. short, medium, and long term, as well as in their risk…(lower risk .</a:t>
            </a:r>
            <a:r>
              <a:rPr lang="en-US" dirty="0" err="1"/>
              <a:t>e.g</a:t>
            </a:r>
            <a:r>
              <a:rPr lang="en-US" dirty="0"/>
              <a:t> evidence based interventions…and higher risk (</a:t>
            </a:r>
            <a:r>
              <a:rPr lang="en-US" dirty="0" err="1"/>
              <a:t>e.g</a:t>
            </a:r>
            <a:r>
              <a:rPr lang="en-US" dirty="0"/>
              <a:t> best practices and innovative approaches that may have tremendous impact, but are not yet supported by the highest levels of evidence. </a:t>
            </a:r>
          </a:p>
          <a:p>
            <a:r>
              <a:rPr lang="en-US" dirty="0"/>
              <a:t> </a:t>
            </a:r>
          </a:p>
          <a:p>
            <a:r>
              <a:rPr lang="en-US" dirty="0"/>
              <a:t>For example, in the area of childhood asthma, </a:t>
            </a:r>
            <a:r>
              <a:rPr lang="en-US" dirty="0" smtClean="0"/>
              <a:t>Healthy</a:t>
            </a:r>
            <a:r>
              <a:rPr lang="en-US" baseline="0" dirty="0" smtClean="0"/>
              <a:t> Illinois</a:t>
            </a:r>
            <a:r>
              <a:rPr lang="en-US" dirty="0" smtClean="0"/>
              <a:t> </a:t>
            </a:r>
            <a:r>
              <a:rPr lang="en-US" dirty="0"/>
              <a:t>triple aim activities would be aimed at improved quality of care, decreased hospitalization costs, and improved quality of life  (better sleep, more active) and health for asthma patients in individual health plans as well as the community as a whole</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58890D16-A3F3-4A21-8FDA-5911537FCA98}"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490334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smtClean="0"/>
              <a:t>Facilitate final selection of health priorities for action. </a:t>
            </a:r>
          </a:p>
          <a:p>
            <a:pPr marL="514350" indent="-514350">
              <a:buFont typeface="+mj-lt"/>
              <a:buAutoNum type="arabicPeriod"/>
            </a:pPr>
            <a:r>
              <a:rPr lang="en-US" dirty="0" smtClean="0"/>
              <a:t>Develop resource of evidence and asset-based interventions to guide action planning. </a:t>
            </a:r>
          </a:p>
          <a:p>
            <a:pPr marL="514350" indent="-514350">
              <a:buFont typeface="+mj-lt"/>
              <a:buAutoNum type="arabicPeriod"/>
            </a:pPr>
            <a:r>
              <a:rPr lang="en-US" dirty="0" smtClean="0"/>
              <a:t>Assign working groups to each health priority team to develop an action plan based on: evidence-based activities; statewide assets and resources; and organizational alignments. </a:t>
            </a:r>
          </a:p>
          <a:p>
            <a:pPr marL="514350" indent="-514350">
              <a:buFont typeface="+mj-lt"/>
              <a:buAutoNum type="arabicPeriod"/>
            </a:pPr>
            <a:r>
              <a:rPr lang="en-US" dirty="0" smtClean="0"/>
              <a:t>Review and revise action plans with Planning Council.  Obtain commitment for action. </a:t>
            </a:r>
          </a:p>
          <a:p>
            <a:pPr marL="514350" indent="-514350">
              <a:buFont typeface="+mj-lt"/>
              <a:buAutoNum type="arabicPeriod"/>
            </a:pPr>
            <a:r>
              <a:rPr lang="en-US" dirty="0" smtClean="0"/>
              <a:t>Finalize and hold three public hearings. </a:t>
            </a:r>
          </a:p>
          <a:p>
            <a:pPr marL="514350" indent="-514350">
              <a:buFont typeface="+mj-lt"/>
              <a:buAutoNum type="arabicPeriod"/>
            </a:pPr>
            <a:r>
              <a:rPr lang="en-US" dirty="0" smtClean="0"/>
              <a:t>Submit final plans to State Board of Health and Governor’s Office. </a:t>
            </a:r>
          </a:p>
          <a:p>
            <a:endParaRPr lang="en-US" dirty="0"/>
          </a:p>
        </p:txBody>
      </p:sp>
      <p:sp>
        <p:nvSpPr>
          <p:cNvPr id="4" name="Slide Number Placeholder 3"/>
          <p:cNvSpPr>
            <a:spLocks noGrp="1"/>
          </p:cNvSpPr>
          <p:nvPr>
            <p:ph type="sldNum" sz="quarter" idx="10"/>
          </p:nvPr>
        </p:nvSpPr>
        <p:spPr/>
        <p:txBody>
          <a:bodyPr/>
          <a:lstStyle/>
          <a:p>
            <a:fld id="{D68ACE08-4C2F-49F2-A647-C0A525B2C8CC}" type="slidenum">
              <a:rPr lang="en-US" smtClean="0"/>
              <a:t>24</a:t>
            </a:fld>
            <a:endParaRPr lang="en-US"/>
          </a:p>
        </p:txBody>
      </p:sp>
    </p:spTree>
    <p:extLst>
      <p:ext uri="{BB962C8B-B14F-4D97-AF65-F5344CB8AC3E}">
        <p14:creationId xmlns:p14="http://schemas.microsoft.com/office/powerpoint/2010/main" val="2187803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ACE08-4C2F-49F2-A647-C0A525B2C8CC}" type="slidenum">
              <a:rPr lang="en-US" smtClean="0"/>
              <a:t>2</a:t>
            </a:fld>
            <a:endParaRPr lang="en-US" dirty="0"/>
          </a:p>
        </p:txBody>
      </p:sp>
    </p:spTree>
    <p:extLst>
      <p:ext uri="{BB962C8B-B14F-4D97-AF65-F5344CB8AC3E}">
        <p14:creationId xmlns:p14="http://schemas.microsoft.com/office/powerpoint/2010/main" val="1561127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Talking Points for Phase 3:</a:t>
            </a:r>
          </a:p>
          <a:p>
            <a:endParaRPr lang="en-US" altLang="en-US" smtClean="0">
              <a:ea typeface="ＭＳ Ｐゴシック" pitchFamily="34" charset="-128"/>
            </a:endParaRPr>
          </a:p>
          <a:p>
            <a:r>
              <a:rPr lang="en-US" altLang="en-US" smtClean="0">
                <a:ea typeface="ＭＳ Ｐゴシック" pitchFamily="34" charset="-128"/>
              </a:rPr>
              <a:t>Introduction the overall process and its purpose</a:t>
            </a:r>
          </a:p>
          <a:p>
            <a:r>
              <a:rPr lang="en-US" altLang="en-US" smtClean="0">
                <a:ea typeface="ＭＳ Ｐゴシック" pitchFamily="34" charset="-128"/>
              </a:rPr>
              <a:t>Introduce and discuss the role of the Planning Council </a:t>
            </a:r>
          </a:p>
          <a:p>
            <a:r>
              <a:rPr lang="en-US" altLang="en-US" smtClean="0">
                <a:ea typeface="ＭＳ Ｐゴシック" pitchFamily="34" charset="-128"/>
              </a:rPr>
              <a:t>Present findings from data from each of the 4 assessments</a:t>
            </a:r>
          </a:p>
          <a:p>
            <a:r>
              <a:rPr lang="en-US" altLang="en-US" smtClean="0">
                <a:ea typeface="ＭＳ Ｐゴシック" pitchFamily="34" charset="-128"/>
              </a:rPr>
              <a:t>Obtain feedback from Planning Council for each of the assessments</a:t>
            </a:r>
          </a:p>
          <a:p>
            <a:r>
              <a:rPr lang="en-US" altLang="en-US" smtClean="0">
                <a:ea typeface="ＭＳ Ｐゴシック" pitchFamily="34" charset="-128"/>
              </a:rPr>
              <a:t>Facilitate early understanding of vision</a:t>
            </a:r>
          </a:p>
          <a:p>
            <a:r>
              <a:rPr lang="en-US" altLang="en-US" smtClean="0">
                <a:ea typeface="ＭＳ Ｐゴシック" pitchFamily="34" charset="-128"/>
              </a:rPr>
              <a:t>Engage the Planning Council to participate in the focus group and presentation process</a:t>
            </a:r>
          </a:p>
          <a:p>
            <a:endParaRPr lang="en-US" altLang="en-US" smtClean="0">
              <a:ea typeface="ＭＳ Ｐゴシック" pitchFamily="3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DB67A36-BFB5-4438-8BB7-75A8A0ABE2B8}" type="slidenum">
              <a:rPr lang="en-US" altLang="en-US"/>
              <a:pPr eaLnBrk="1" hangingPunct="1"/>
              <a:t>32</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ACE08-4C2F-49F2-A647-C0A525B2C8CC}" type="slidenum">
              <a:rPr lang="en-US" smtClean="0"/>
              <a:t>33</a:t>
            </a:fld>
            <a:endParaRPr lang="en-US"/>
          </a:p>
        </p:txBody>
      </p:sp>
    </p:spTree>
    <p:extLst>
      <p:ext uri="{BB962C8B-B14F-4D97-AF65-F5344CB8AC3E}">
        <p14:creationId xmlns:p14="http://schemas.microsoft.com/office/powerpoint/2010/main" val="3807955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0" b="1" dirty="0" smtClean="0"/>
              <a:t>Establish a vision for health improvement in Illinois</a:t>
            </a:r>
          </a:p>
          <a:p>
            <a:pPr lvl="1"/>
            <a:r>
              <a:rPr lang="en-US" sz="7200" dirty="0" smtClean="0"/>
              <a:t>Actively provide input on the SHA and SHIP from the perspective of the member’s organization or stakeholder affiliation, considering the entire state in the process.</a:t>
            </a:r>
          </a:p>
          <a:p>
            <a:pPr lvl="1"/>
            <a:r>
              <a:rPr lang="en-US" sz="7200" dirty="0" smtClean="0"/>
              <a:t>Engage organizations across Illinois as presenters or speakers on the SHA and SHIP</a:t>
            </a:r>
          </a:p>
          <a:p>
            <a:pPr marL="0" indent="0">
              <a:buNone/>
            </a:pPr>
            <a:endParaRPr lang="en-US" sz="7200" dirty="0" smtClean="0"/>
          </a:p>
          <a:p>
            <a:r>
              <a:rPr lang="en-US" sz="8000" b="1" dirty="0" smtClean="0"/>
              <a:t>Help to review data, organize community feedback, select priorities, align resources and assets, develop action plans, and assess progress</a:t>
            </a:r>
          </a:p>
          <a:p>
            <a:pPr lvl="1"/>
            <a:r>
              <a:rPr lang="en-US" sz="7200" dirty="0" smtClean="0"/>
              <a:t>Select top health priorities for the state and make recommendations for the final SHA and SHIP products</a:t>
            </a:r>
          </a:p>
          <a:p>
            <a:pPr lvl="1"/>
            <a:r>
              <a:rPr lang="en-US" sz="7200" dirty="0" smtClean="0"/>
              <a:t>Review documents related to the SHA and SHIP, including the final products</a:t>
            </a:r>
          </a:p>
          <a:p>
            <a:pPr marL="0" indent="0">
              <a:buNone/>
            </a:pPr>
            <a:endParaRPr lang="en-US" sz="7200" dirty="0" smtClean="0"/>
          </a:p>
          <a:p>
            <a:r>
              <a:rPr lang="en-US" sz="8000" b="1" dirty="0" smtClean="0"/>
              <a:t>Align your organizational work and that of your partners to the action plans</a:t>
            </a:r>
          </a:p>
          <a:p>
            <a:pPr lvl="1"/>
            <a:r>
              <a:rPr lang="en-US" sz="6800" dirty="0" smtClean="0"/>
              <a:t>Participate in “Action Teams” to develop action plans</a:t>
            </a:r>
          </a:p>
          <a:p>
            <a:endParaRPr lang="en-US" dirty="0"/>
          </a:p>
        </p:txBody>
      </p:sp>
      <p:sp>
        <p:nvSpPr>
          <p:cNvPr id="4" name="Slide Number Placeholder 3"/>
          <p:cNvSpPr>
            <a:spLocks noGrp="1"/>
          </p:cNvSpPr>
          <p:nvPr>
            <p:ph type="sldNum" sz="quarter" idx="10"/>
          </p:nvPr>
        </p:nvSpPr>
        <p:spPr/>
        <p:txBody>
          <a:bodyPr/>
          <a:lstStyle/>
          <a:p>
            <a:fld id="{D68ACE08-4C2F-49F2-A647-C0A525B2C8CC}" type="slidenum">
              <a:rPr lang="en-US" smtClean="0"/>
              <a:t>35</a:t>
            </a:fld>
            <a:endParaRPr lang="en-US"/>
          </a:p>
        </p:txBody>
      </p:sp>
    </p:spTree>
    <p:extLst>
      <p:ext uri="{BB962C8B-B14F-4D97-AF65-F5344CB8AC3E}">
        <p14:creationId xmlns:p14="http://schemas.microsoft.com/office/powerpoint/2010/main" val="764974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ACE08-4C2F-49F2-A647-C0A525B2C8CC}" type="slidenum">
              <a:rPr lang="en-US" smtClean="0"/>
              <a:t>36</a:t>
            </a:fld>
            <a:endParaRPr lang="en-US"/>
          </a:p>
        </p:txBody>
      </p:sp>
    </p:spTree>
    <p:extLst>
      <p:ext uri="{BB962C8B-B14F-4D97-AF65-F5344CB8AC3E}">
        <p14:creationId xmlns:p14="http://schemas.microsoft.com/office/powerpoint/2010/main" val="3357450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consider the following questions during our presentation. We will have several times for you to ask questions as well during the presentation</a:t>
            </a:r>
            <a:r>
              <a:rPr lang="en-US" baseline="0" dirty="0" smtClean="0"/>
              <a:t> itself. </a:t>
            </a:r>
            <a:endParaRPr lang="en-US" dirty="0"/>
          </a:p>
        </p:txBody>
      </p:sp>
      <p:sp>
        <p:nvSpPr>
          <p:cNvPr id="4" name="Slide Number Placeholder 3"/>
          <p:cNvSpPr>
            <a:spLocks noGrp="1"/>
          </p:cNvSpPr>
          <p:nvPr>
            <p:ph type="sldNum" sz="quarter" idx="10"/>
          </p:nvPr>
        </p:nvSpPr>
        <p:spPr/>
        <p:txBody>
          <a:bodyPr/>
          <a:lstStyle/>
          <a:p>
            <a:fld id="{D68ACE08-4C2F-49F2-A647-C0A525B2C8CC}" type="slidenum">
              <a:rPr lang="en-US" smtClean="0"/>
              <a:t>37</a:t>
            </a:fld>
            <a:endParaRPr lang="en-US"/>
          </a:p>
        </p:txBody>
      </p:sp>
    </p:spTree>
    <p:extLst>
      <p:ext uri="{BB962C8B-B14F-4D97-AF65-F5344CB8AC3E}">
        <p14:creationId xmlns:p14="http://schemas.microsoft.com/office/powerpoint/2010/main" val="3357450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ACE08-4C2F-49F2-A647-C0A525B2C8CC}" type="slidenum">
              <a:rPr lang="en-US" smtClean="0"/>
              <a:t>38</a:t>
            </a:fld>
            <a:endParaRPr lang="en-US"/>
          </a:p>
        </p:txBody>
      </p:sp>
    </p:spTree>
    <p:extLst>
      <p:ext uri="{BB962C8B-B14F-4D97-AF65-F5344CB8AC3E}">
        <p14:creationId xmlns:p14="http://schemas.microsoft.com/office/powerpoint/2010/main" val="2465361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68ACE08-4C2F-49F2-A647-C0A525B2C8CC}" type="slidenum">
              <a:rPr lang="en-US" smtClean="0"/>
              <a:t>3</a:t>
            </a:fld>
            <a:endParaRPr lang="en-US"/>
          </a:p>
        </p:txBody>
      </p:sp>
    </p:spTree>
    <p:extLst>
      <p:ext uri="{BB962C8B-B14F-4D97-AF65-F5344CB8AC3E}">
        <p14:creationId xmlns:p14="http://schemas.microsoft.com/office/powerpoint/2010/main" val="18568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the purpose of the State Health Assessment and State Health Improvement Plan</a:t>
            </a:r>
          </a:p>
          <a:p>
            <a:endParaRPr lang="en-US" dirty="0" smtClean="0"/>
          </a:p>
          <a:p>
            <a:r>
              <a:rPr lang="en-US" dirty="0" smtClean="0"/>
              <a:t>Share the overall planning process and timeline</a:t>
            </a:r>
          </a:p>
          <a:p>
            <a:endParaRPr lang="en-US" dirty="0" smtClean="0"/>
          </a:p>
          <a:p>
            <a:r>
              <a:rPr lang="en-US" dirty="0" smtClean="0"/>
              <a:t>Present Planning Council roles in the overall process</a:t>
            </a:r>
          </a:p>
          <a:p>
            <a:endParaRPr lang="en-US" dirty="0" smtClean="0"/>
          </a:p>
        </p:txBody>
      </p:sp>
      <p:sp>
        <p:nvSpPr>
          <p:cNvPr id="4" name="Slide Number Placeholder 3"/>
          <p:cNvSpPr>
            <a:spLocks noGrp="1"/>
          </p:cNvSpPr>
          <p:nvPr>
            <p:ph type="sldNum" sz="quarter" idx="10"/>
          </p:nvPr>
        </p:nvSpPr>
        <p:spPr/>
        <p:txBody>
          <a:bodyPr/>
          <a:lstStyle/>
          <a:p>
            <a:fld id="{D68ACE08-4C2F-49F2-A647-C0A525B2C8CC}" type="slidenum">
              <a:rPr lang="en-US" smtClean="0"/>
              <a:t>4</a:t>
            </a:fld>
            <a:endParaRPr lang="en-US"/>
          </a:p>
        </p:txBody>
      </p:sp>
    </p:spTree>
    <p:extLst>
      <p:ext uri="{BB962C8B-B14F-4D97-AF65-F5344CB8AC3E}">
        <p14:creationId xmlns:p14="http://schemas.microsoft.com/office/powerpoint/2010/main" val="3491653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state health assessment is a systematic approach to collecting, analyzing, and using data to educate and mobilize communities, develop priorities, garner resources, and plan actions to improve the public’s health.</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state health improvement plan (SHIP) is a long-term systematic plan to address issues identified in the state health assessment. A SHIP describes how the state health department and the communities it serves will work together to improve the health of the population.</a:t>
            </a:r>
          </a:p>
          <a:p>
            <a:endParaRPr lang="en-US" dirty="0"/>
          </a:p>
        </p:txBody>
      </p:sp>
      <p:sp>
        <p:nvSpPr>
          <p:cNvPr id="4" name="Slide Number Placeholder 3"/>
          <p:cNvSpPr>
            <a:spLocks noGrp="1"/>
          </p:cNvSpPr>
          <p:nvPr>
            <p:ph type="sldNum" sz="quarter" idx="10"/>
          </p:nvPr>
        </p:nvSpPr>
        <p:spPr/>
        <p:txBody>
          <a:bodyPr/>
          <a:lstStyle/>
          <a:p>
            <a:fld id="{D68ACE08-4C2F-49F2-A647-C0A525B2C8CC}" type="slidenum">
              <a:rPr lang="en-US" smtClean="0"/>
              <a:t>5</a:t>
            </a:fld>
            <a:endParaRPr lang="en-US"/>
          </a:p>
        </p:txBody>
      </p:sp>
    </p:spTree>
    <p:extLst>
      <p:ext uri="{BB962C8B-B14F-4D97-AF65-F5344CB8AC3E}">
        <p14:creationId xmlns:p14="http://schemas.microsoft.com/office/powerpoint/2010/main" val="844100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ea typeface="ＭＳ Ｐゴシック" pitchFamily="34" charset="-128"/>
              </a:rPr>
              <a:t>Important approach to achieve core functions of the Department of Public Health including assessing the needs, assets, and opportunities of the health of the public to assure programming and policy strategies drive health improvement.  </a:t>
            </a:r>
          </a:p>
          <a:p>
            <a:pPr marL="0" indent="0">
              <a:buNone/>
            </a:pPr>
            <a:endParaRPr lang="en-US" altLang="en-US" sz="1200" dirty="0" smtClean="0">
              <a:ea typeface="ＭＳ Ｐゴシック" pitchFamily="34" charset="-128"/>
            </a:endParaRPr>
          </a:p>
          <a:p>
            <a:r>
              <a:rPr lang="en-US" altLang="en-US" sz="1200" dirty="0" smtClean="0">
                <a:ea typeface="ＭＳ Ｐゴシック" pitchFamily="34" charset="-128"/>
              </a:rPr>
              <a:t>Illinois statute, 20 ILCS 5/5-565, requires the production of a SHIP examining public and private sector strategies for improving health status and the public health system specifically in areas of prevention and elimination of health disparities</a:t>
            </a:r>
          </a:p>
          <a:p>
            <a:endParaRPr lang="en-US" dirty="0"/>
          </a:p>
        </p:txBody>
      </p:sp>
      <p:sp>
        <p:nvSpPr>
          <p:cNvPr id="4" name="Slide Number Placeholder 3"/>
          <p:cNvSpPr>
            <a:spLocks noGrp="1"/>
          </p:cNvSpPr>
          <p:nvPr>
            <p:ph type="sldNum" sz="quarter" idx="10"/>
          </p:nvPr>
        </p:nvSpPr>
        <p:spPr/>
        <p:txBody>
          <a:bodyPr/>
          <a:lstStyle/>
          <a:p>
            <a:fld id="{D68ACE08-4C2F-49F2-A647-C0A525B2C8CC}" type="slidenum">
              <a:rPr lang="en-US" smtClean="0"/>
              <a:t>6</a:t>
            </a:fld>
            <a:endParaRPr lang="en-US"/>
          </a:p>
        </p:txBody>
      </p:sp>
    </p:spTree>
    <p:extLst>
      <p:ext uri="{BB962C8B-B14F-4D97-AF65-F5344CB8AC3E}">
        <p14:creationId xmlns:p14="http://schemas.microsoft.com/office/powerpoint/2010/main" val="1962209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 and SHIP are prerequisites of voluntary accreditation, and several standards require specific criteria are met within the SHA and SHIP. These include but are not limited to: </a:t>
            </a:r>
          </a:p>
          <a:p>
            <a:pPr lvl="1"/>
            <a:r>
              <a:rPr lang="en-US" dirty="0" smtClean="0"/>
              <a:t>A health profile updated annually that shows Illinois’ state of health including comparison, trend and disparity data</a:t>
            </a:r>
          </a:p>
          <a:p>
            <a:pPr lvl="1"/>
            <a:r>
              <a:rPr lang="en-US" dirty="0" smtClean="0"/>
              <a:t>Engagement and review of the data by stakeholders</a:t>
            </a:r>
          </a:p>
          <a:p>
            <a:pPr lvl="1"/>
            <a:r>
              <a:rPr lang="en-US" dirty="0" smtClean="0"/>
              <a:t>Action plans linked to identified priorities and reported progress on the plan implementation</a:t>
            </a:r>
          </a:p>
          <a:p>
            <a:pPr lvl="1"/>
            <a:r>
              <a:rPr lang="en-US" dirty="0" smtClean="0"/>
              <a:t>A link in the monitoring of the health and health actions to the IDPH’s strategic plan and quality improvement system </a:t>
            </a:r>
          </a:p>
          <a:p>
            <a:endParaRPr lang="en-US" dirty="0"/>
          </a:p>
        </p:txBody>
      </p:sp>
      <p:sp>
        <p:nvSpPr>
          <p:cNvPr id="4" name="Slide Number Placeholder 3"/>
          <p:cNvSpPr>
            <a:spLocks noGrp="1"/>
          </p:cNvSpPr>
          <p:nvPr>
            <p:ph type="sldNum" sz="quarter" idx="10"/>
          </p:nvPr>
        </p:nvSpPr>
        <p:spPr/>
        <p:txBody>
          <a:bodyPr/>
          <a:lstStyle/>
          <a:p>
            <a:fld id="{D68ACE08-4C2F-49F2-A647-C0A525B2C8CC}" type="slidenum">
              <a:rPr lang="en-US" smtClean="0"/>
              <a:t>7</a:t>
            </a:fld>
            <a:endParaRPr lang="en-US"/>
          </a:p>
        </p:txBody>
      </p:sp>
    </p:spTree>
    <p:extLst>
      <p:ext uri="{BB962C8B-B14F-4D97-AF65-F5344CB8AC3E}">
        <p14:creationId xmlns:p14="http://schemas.microsoft.com/office/powerpoint/2010/main" val="376962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Responsibility for producing the plan lies with the State Board of Health, and the Illinois Department of Public Health which appoints a planning team that includes a range of public, private, and voluntary sector stakeholders and participants in the public health system. </a:t>
            </a:r>
          </a:p>
          <a:p>
            <a:pPr marL="0" indent="0">
              <a:buNone/>
            </a:pPr>
            <a:endParaRPr lang="en-US" sz="1200" dirty="0" smtClean="0"/>
          </a:p>
          <a:p>
            <a:r>
              <a:rPr lang="en-US" sz="1200" dirty="0" smtClean="0"/>
              <a:t>Plans must be delivered to the governor each January 1 of 2006, 2009, 2016 and every 5 years thereafter. </a:t>
            </a:r>
          </a:p>
          <a:p>
            <a:endParaRPr lang="en-US" sz="1200" dirty="0" smtClean="0"/>
          </a:p>
          <a:p>
            <a:r>
              <a:rPr lang="en-US" sz="1200" dirty="0" smtClean="0"/>
              <a:t>Plans must take into consideration public health priorities and strategies developed at the local and regional level.  </a:t>
            </a:r>
          </a:p>
          <a:p>
            <a:endParaRPr lang="en-US" sz="1200" dirty="0" smtClean="0"/>
          </a:p>
          <a:p>
            <a:r>
              <a:rPr lang="en-US" sz="1200" dirty="0" smtClean="0"/>
              <a:t>Three public hearing on the drafts of each plan must be held across the state.</a:t>
            </a:r>
            <a:endParaRPr lang="en-US" dirty="0" smtClean="0"/>
          </a:p>
          <a:p>
            <a:pPr defTabSz="931660">
              <a:defRPr/>
            </a:pPr>
            <a:endParaRPr lang="en-US" dirty="0" smtClean="0"/>
          </a:p>
          <a:p>
            <a:pPr defTabSz="931660">
              <a:defRPr/>
            </a:pPr>
            <a:r>
              <a:rPr lang="en-US" dirty="0" smtClean="0"/>
              <a:t>Evidence must be collected to</a:t>
            </a:r>
            <a:r>
              <a:rPr lang="en-US" baseline="0" dirty="0" smtClean="0"/>
              <a:t> show </a:t>
            </a:r>
            <a:r>
              <a:rPr lang="en-US" dirty="0" smtClean="0"/>
              <a:t>that data were available and reviewed by the public. </a:t>
            </a:r>
          </a:p>
          <a:p>
            <a:endParaRPr lang="en-US" dirty="0"/>
          </a:p>
        </p:txBody>
      </p:sp>
      <p:sp>
        <p:nvSpPr>
          <p:cNvPr id="4" name="Slide Number Placeholder 3"/>
          <p:cNvSpPr>
            <a:spLocks noGrp="1"/>
          </p:cNvSpPr>
          <p:nvPr>
            <p:ph type="sldNum" sz="quarter" idx="10"/>
          </p:nvPr>
        </p:nvSpPr>
        <p:spPr/>
        <p:txBody>
          <a:bodyPr/>
          <a:lstStyle/>
          <a:p>
            <a:fld id="{D68ACE08-4C2F-49F2-A647-C0A525B2C8CC}" type="slidenum">
              <a:rPr lang="en-US" smtClean="0"/>
              <a:t>8</a:t>
            </a:fld>
            <a:endParaRPr lang="en-US" dirty="0"/>
          </a:p>
        </p:txBody>
      </p:sp>
    </p:spTree>
    <p:extLst>
      <p:ext uri="{BB962C8B-B14F-4D97-AF65-F5344CB8AC3E}">
        <p14:creationId xmlns:p14="http://schemas.microsoft.com/office/powerpoint/2010/main" val="1496916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assessment and planning process was completed in 2010 and according to statute, the next SHA and SHIP are due 2016. </a:t>
            </a:r>
          </a:p>
          <a:p>
            <a:pPr marL="0" indent="0">
              <a:buNone/>
            </a:pPr>
            <a:endParaRPr lang="en-US" dirty="0" smtClean="0"/>
          </a:p>
          <a:p>
            <a:r>
              <a:rPr lang="en-US" dirty="0" smtClean="0"/>
              <a:t>Successes toward implementation have included:</a:t>
            </a:r>
          </a:p>
          <a:p>
            <a:pPr lvl="1"/>
            <a:r>
              <a:rPr lang="en-US" dirty="0" smtClean="0"/>
              <a:t>Development of performance measures of the plan; </a:t>
            </a:r>
          </a:p>
          <a:p>
            <a:pPr lvl="1"/>
            <a:r>
              <a:rPr lang="en-US" dirty="0" smtClean="0"/>
              <a:t>A public information campaign for organizations to demonstrate their alignment with the SHIP priorities; and </a:t>
            </a:r>
          </a:p>
          <a:p>
            <a:pPr lvl="1"/>
            <a:r>
              <a:rPr lang="en-US" dirty="0" smtClean="0"/>
              <a:t>State Health Transformation Summits in which over 700 residents and organizations discussed the state of the health system in Illinois. </a:t>
            </a:r>
          </a:p>
          <a:p>
            <a:endParaRPr lang="en-US" dirty="0"/>
          </a:p>
        </p:txBody>
      </p:sp>
      <p:sp>
        <p:nvSpPr>
          <p:cNvPr id="4" name="Slide Number Placeholder 3"/>
          <p:cNvSpPr>
            <a:spLocks noGrp="1"/>
          </p:cNvSpPr>
          <p:nvPr>
            <p:ph type="sldNum" sz="quarter" idx="10"/>
          </p:nvPr>
        </p:nvSpPr>
        <p:spPr/>
        <p:txBody>
          <a:bodyPr/>
          <a:lstStyle/>
          <a:p>
            <a:fld id="{D68ACE08-4C2F-49F2-A647-C0A525B2C8CC}" type="slidenum">
              <a:rPr lang="en-US" smtClean="0"/>
              <a:t>9</a:t>
            </a:fld>
            <a:endParaRPr lang="en-US"/>
          </a:p>
        </p:txBody>
      </p:sp>
    </p:spTree>
    <p:extLst>
      <p:ext uri="{BB962C8B-B14F-4D97-AF65-F5344CB8AC3E}">
        <p14:creationId xmlns:p14="http://schemas.microsoft.com/office/powerpoint/2010/main" val="554580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620B0F-ABF7-4501-BD8C-4B63DCEDF642}" type="datetime1">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DC0A5-717A-4FB8-B85A-E148CA52A418}" type="slidenum">
              <a:rPr lang="en-US" smtClean="0"/>
              <a:t>‹#›</a:t>
            </a:fld>
            <a:endParaRPr lang="en-US"/>
          </a:p>
        </p:txBody>
      </p:sp>
    </p:spTree>
    <p:extLst>
      <p:ext uri="{BB962C8B-B14F-4D97-AF65-F5344CB8AC3E}">
        <p14:creationId xmlns:p14="http://schemas.microsoft.com/office/powerpoint/2010/main" val="54921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53DA2-017F-451A-A765-4F63F9FA65D2}" type="datetime1">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DC0A5-717A-4FB8-B85A-E148CA52A418}" type="slidenum">
              <a:rPr lang="en-US" smtClean="0"/>
              <a:t>‹#›</a:t>
            </a:fld>
            <a:endParaRPr lang="en-US"/>
          </a:p>
        </p:txBody>
      </p:sp>
    </p:spTree>
    <p:extLst>
      <p:ext uri="{BB962C8B-B14F-4D97-AF65-F5344CB8AC3E}">
        <p14:creationId xmlns:p14="http://schemas.microsoft.com/office/powerpoint/2010/main" val="140407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D6B3E-BF93-450E-AC6A-FEB12E55C47B}" type="datetime1">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DC0A5-717A-4FB8-B85A-E148CA52A418}" type="slidenum">
              <a:rPr lang="en-US" smtClean="0"/>
              <a:t>‹#›</a:t>
            </a:fld>
            <a:endParaRPr lang="en-US"/>
          </a:p>
        </p:txBody>
      </p:sp>
    </p:spTree>
    <p:extLst>
      <p:ext uri="{BB962C8B-B14F-4D97-AF65-F5344CB8AC3E}">
        <p14:creationId xmlns:p14="http://schemas.microsoft.com/office/powerpoint/2010/main" val="342339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12102C-E49A-48EF-A99C-9DC1A3DF9D6A}" type="slidenum">
              <a:rPr lang="en-US"/>
              <a:pPr>
                <a:defRPr/>
              </a:pPr>
              <a:t>‹#›</a:t>
            </a:fld>
            <a:endParaRPr lang="en-US"/>
          </a:p>
        </p:txBody>
      </p:sp>
    </p:spTree>
    <p:extLst>
      <p:ext uri="{BB962C8B-B14F-4D97-AF65-F5344CB8AC3E}">
        <p14:creationId xmlns:p14="http://schemas.microsoft.com/office/powerpoint/2010/main" val="45153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46CFAF-9A57-4B64-A317-7B1887CC039C}" type="datetime1">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DC0A5-717A-4FB8-B85A-E148CA52A418}" type="slidenum">
              <a:rPr lang="en-US" smtClean="0"/>
              <a:t>‹#›</a:t>
            </a:fld>
            <a:endParaRPr lang="en-US"/>
          </a:p>
        </p:txBody>
      </p:sp>
    </p:spTree>
    <p:extLst>
      <p:ext uri="{BB962C8B-B14F-4D97-AF65-F5344CB8AC3E}">
        <p14:creationId xmlns:p14="http://schemas.microsoft.com/office/powerpoint/2010/main" val="50550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1F5A75-28FF-49A7-ABFE-016B925DC2D1}" type="datetime1">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DC0A5-717A-4FB8-B85A-E148CA52A418}" type="slidenum">
              <a:rPr lang="en-US" smtClean="0"/>
              <a:t>‹#›</a:t>
            </a:fld>
            <a:endParaRPr lang="en-US"/>
          </a:p>
        </p:txBody>
      </p:sp>
    </p:spTree>
    <p:extLst>
      <p:ext uri="{BB962C8B-B14F-4D97-AF65-F5344CB8AC3E}">
        <p14:creationId xmlns:p14="http://schemas.microsoft.com/office/powerpoint/2010/main" val="128863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0EF262-FADB-4A09-B9AE-E6E261C766FF}" type="datetime1">
              <a:rPr lang="en-US" smtClean="0"/>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DC0A5-717A-4FB8-B85A-E148CA52A418}" type="slidenum">
              <a:rPr lang="en-US" smtClean="0"/>
              <a:t>‹#›</a:t>
            </a:fld>
            <a:endParaRPr lang="en-US"/>
          </a:p>
        </p:txBody>
      </p:sp>
    </p:spTree>
    <p:extLst>
      <p:ext uri="{BB962C8B-B14F-4D97-AF65-F5344CB8AC3E}">
        <p14:creationId xmlns:p14="http://schemas.microsoft.com/office/powerpoint/2010/main" val="147524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478E60-CFEA-4383-B441-B9C0EF13BFAD}" type="datetime1">
              <a:rPr lang="en-US" smtClean="0"/>
              <a:t>6/19/2015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0DC0A5-717A-4FB8-B85A-E148CA52A418}" type="slidenum">
              <a:rPr lang="en-US" smtClean="0"/>
              <a:t>‹#›</a:t>
            </a:fld>
            <a:endParaRPr lang="en-US"/>
          </a:p>
        </p:txBody>
      </p:sp>
    </p:spTree>
    <p:extLst>
      <p:ext uri="{BB962C8B-B14F-4D97-AF65-F5344CB8AC3E}">
        <p14:creationId xmlns:p14="http://schemas.microsoft.com/office/powerpoint/2010/main" val="309496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87BE21-6BDB-4F0C-9240-38BF0F900C64}" type="datetime1">
              <a:rPr lang="en-US" smtClean="0"/>
              <a:t>6/19/2015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0DC0A5-717A-4FB8-B85A-E148CA52A418}" type="slidenum">
              <a:rPr lang="en-US" smtClean="0"/>
              <a:t>‹#›</a:t>
            </a:fld>
            <a:endParaRPr lang="en-US"/>
          </a:p>
        </p:txBody>
      </p:sp>
    </p:spTree>
    <p:extLst>
      <p:ext uri="{BB962C8B-B14F-4D97-AF65-F5344CB8AC3E}">
        <p14:creationId xmlns:p14="http://schemas.microsoft.com/office/powerpoint/2010/main" val="356006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AEF2-8796-4BE7-8281-2FA0C3D94D13}" type="datetime1">
              <a:rPr lang="en-US" smtClean="0"/>
              <a:t>6/19/2015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0DC0A5-717A-4FB8-B85A-E148CA52A418}" type="slidenum">
              <a:rPr lang="en-US" smtClean="0"/>
              <a:t>‹#›</a:t>
            </a:fld>
            <a:endParaRPr lang="en-US"/>
          </a:p>
        </p:txBody>
      </p:sp>
    </p:spTree>
    <p:extLst>
      <p:ext uri="{BB962C8B-B14F-4D97-AF65-F5344CB8AC3E}">
        <p14:creationId xmlns:p14="http://schemas.microsoft.com/office/powerpoint/2010/main" val="306205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D2D07-F417-4EBD-8391-B1A7B3B61606}" type="datetime1">
              <a:rPr lang="en-US" smtClean="0"/>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DC0A5-717A-4FB8-B85A-E148CA52A418}" type="slidenum">
              <a:rPr lang="en-US" smtClean="0"/>
              <a:t>‹#›</a:t>
            </a:fld>
            <a:endParaRPr lang="en-US"/>
          </a:p>
        </p:txBody>
      </p:sp>
    </p:spTree>
    <p:extLst>
      <p:ext uri="{BB962C8B-B14F-4D97-AF65-F5344CB8AC3E}">
        <p14:creationId xmlns:p14="http://schemas.microsoft.com/office/powerpoint/2010/main" val="125096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971A0-50B1-471B-A170-B3C62372749E}" type="datetime1">
              <a:rPr lang="en-US" smtClean="0"/>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DC0A5-717A-4FB8-B85A-E148CA52A418}" type="slidenum">
              <a:rPr lang="en-US" smtClean="0"/>
              <a:t>‹#›</a:t>
            </a:fld>
            <a:endParaRPr lang="en-US"/>
          </a:p>
        </p:txBody>
      </p:sp>
    </p:spTree>
    <p:extLst>
      <p:ext uri="{BB962C8B-B14F-4D97-AF65-F5344CB8AC3E}">
        <p14:creationId xmlns:p14="http://schemas.microsoft.com/office/powerpoint/2010/main" val="148147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1C485-5F1F-4E49-8D45-C6A061AA7CD2}" type="datetime1">
              <a:rPr lang="en-US" smtClean="0"/>
              <a:t>6/19/2015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DC0A5-717A-4FB8-B85A-E148CA52A418}" type="slidenum">
              <a:rPr lang="en-US" smtClean="0"/>
              <a:t>‹#›</a:t>
            </a:fld>
            <a:endParaRPr lang="en-US"/>
          </a:p>
        </p:txBody>
      </p:sp>
    </p:spTree>
    <p:extLst>
      <p:ext uri="{BB962C8B-B14F-4D97-AF65-F5344CB8AC3E}">
        <p14:creationId xmlns:p14="http://schemas.microsoft.com/office/powerpoint/2010/main" val="169600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40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idph.state.il.us/ship/09-10_Plan/SHIP_Final_2010.pdf"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www.healthycommunities.illinois.gov/" TargetMode="External"/><Relationship Id="rId4" Type="http://schemas.openxmlformats.org/officeDocument/2006/relationships/hyperlink" Target="http://ohip2020.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lstStyle/>
          <a:p>
            <a:r>
              <a:rPr lang="en-US" dirty="0" smtClean="0"/>
              <a:t>Please mute your phone lines</a:t>
            </a:r>
          </a:p>
          <a:p>
            <a:r>
              <a:rPr lang="en-US" dirty="0" smtClean="0"/>
              <a:t>This session is being recorded</a:t>
            </a:r>
            <a:endParaRPr lang="en-US" dirty="0"/>
          </a:p>
        </p:txBody>
      </p:sp>
      <p:sp>
        <p:nvSpPr>
          <p:cNvPr id="4" name="Date Placeholder 3"/>
          <p:cNvSpPr>
            <a:spLocks noGrp="1"/>
          </p:cNvSpPr>
          <p:nvPr>
            <p:ph type="dt" sz="half" idx="10"/>
          </p:nvPr>
        </p:nvSpPr>
        <p:spPr/>
        <p:txBody>
          <a:bodyPr/>
          <a:lstStyle/>
          <a:p>
            <a:fld id="{7046CFAF-9A57-4B64-A317-7B1887CC039C}" type="datetime1">
              <a:rPr lang="en-US" smtClean="0"/>
              <a:t>6/19/2015</a:t>
            </a:fld>
            <a:endParaRPr lang="en-US"/>
          </a:p>
        </p:txBody>
      </p:sp>
      <p:sp>
        <p:nvSpPr>
          <p:cNvPr id="5" name="Slide Number Placeholder 4"/>
          <p:cNvSpPr>
            <a:spLocks noGrp="1"/>
          </p:cNvSpPr>
          <p:nvPr>
            <p:ph type="sldNum" sz="quarter" idx="12"/>
          </p:nvPr>
        </p:nvSpPr>
        <p:spPr/>
        <p:txBody>
          <a:bodyPr/>
          <a:lstStyle/>
          <a:p>
            <a:fld id="{4F0DC0A5-717A-4FB8-B85A-E148CA52A418}" type="slidenum">
              <a:rPr lang="en-US" smtClean="0"/>
              <a:t>1</a:t>
            </a:fld>
            <a:endParaRPr lang="en-US"/>
          </a:p>
        </p:txBody>
      </p:sp>
    </p:spTree>
    <p:extLst>
      <p:ext uri="{BB962C8B-B14F-4D97-AF65-F5344CB8AC3E}">
        <p14:creationId xmlns:p14="http://schemas.microsoft.com/office/powerpoint/2010/main" val="2895087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2015-2016 concepts to consider</a:t>
            </a:r>
            <a:endParaRPr lang="en-US" dirty="0"/>
          </a:p>
        </p:txBody>
      </p:sp>
      <p:sp>
        <p:nvSpPr>
          <p:cNvPr id="3" name="Content Placeholder 2"/>
          <p:cNvSpPr>
            <a:spLocks noGrp="1"/>
          </p:cNvSpPr>
          <p:nvPr>
            <p:ph sz="half" idx="1"/>
          </p:nvPr>
        </p:nvSpPr>
        <p:spPr>
          <a:xfrm>
            <a:off x="457200" y="1600200"/>
            <a:ext cx="4419600" cy="4724399"/>
          </a:xfrm>
        </p:spPr>
        <p:txBody>
          <a:bodyPr>
            <a:noAutofit/>
          </a:bodyPr>
          <a:lstStyle/>
          <a:p>
            <a:r>
              <a:rPr lang="en-US" sz="1600" dirty="0" smtClean="0"/>
              <a:t>Maximize existing assessment data and effectively </a:t>
            </a:r>
            <a:r>
              <a:rPr lang="en-US" sz="1600" dirty="0"/>
              <a:t>use resources</a:t>
            </a:r>
          </a:p>
          <a:p>
            <a:endParaRPr lang="en-US" sz="1600" dirty="0" smtClean="0"/>
          </a:p>
          <a:p>
            <a:r>
              <a:rPr lang="en-US" sz="1600" dirty="0" smtClean="0"/>
              <a:t>Documentation to meet accreditation criteria</a:t>
            </a:r>
          </a:p>
          <a:p>
            <a:endParaRPr lang="en-US" sz="1600" dirty="0" smtClean="0"/>
          </a:p>
          <a:p>
            <a:r>
              <a:rPr lang="en-US" sz="1600" dirty="0" smtClean="0"/>
              <a:t>Design process to facilitate implementation and action </a:t>
            </a:r>
          </a:p>
          <a:p>
            <a:pPr marL="0" indent="0">
              <a:buNone/>
            </a:pPr>
            <a:endParaRPr lang="en-US" sz="1600" dirty="0" smtClean="0"/>
          </a:p>
          <a:p>
            <a:r>
              <a:rPr lang="en-US" sz="1600" dirty="0" smtClean="0"/>
              <a:t>Build from past experiences and expertise</a:t>
            </a:r>
          </a:p>
          <a:p>
            <a:pPr marL="0" indent="0">
              <a:buNone/>
            </a:pPr>
            <a:endParaRPr lang="en-US" sz="1600" dirty="0" smtClean="0"/>
          </a:p>
          <a:p>
            <a:r>
              <a:rPr lang="en-US" sz="1600" dirty="0" smtClean="0"/>
              <a:t>Demonstrate integration of primary prevention and clinical care</a:t>
            </a:r>
          </a:p>
          <a:p>
            <a:endParaRPr lang="en-US" sz="1600" dirty="0" smtClean="0"/>
          </a:p>
          <a:p>
            <a:r>
              <a:rPr lang="en-US" sz="1600" dirty="0" smtClean="0"/>
              <a:t>Promote measurement and reporting of system progress</a:t>
            </a:r>
          </a:p>
        </p:txBody>
      </p:sp>
      <p:sp>
        <p:nvSpPr>
          <p:cNvPr id="4" name="Date Placeholder 3"/>
          <p:cNvSpPr>
            <a:spLocks noGrp="1"/>
          </p:cNvSpPr>
          <p:nvPr>
            <p:ph type="dt" sz="half" idx="10"/>
          </p:nvPr>
        </p:nvSpPr>
        <p:spPr/>
        <p:txBody>
          <a:bodyPr/>
          <a:lstStyle/>
          <a:p>
            <a:fld id="{258EBC8E-6086-4A01-A03A-5B8C5B32D085}" type="datetime1">
              <a:rPr lang="en-US" smtClean="0"/>
              <a:t>6/19/2015</a:t>
            </a:fld>
            <a:endParaRPr lang="en-US" dirty="0"/>
          </a:p>
        </p:txBody>
      </p:sp>
      <p:sp>
        <p:nvSpPr>
          <p:cNvPr id="5" name="Slide Number Placeholder 4"/>
          <p:cNvSpPr>
            <a:spLocks noGrp="1"/>
          </p:cNvSpPr>
          <p:nvPr>
            <p:ph type="sldNum" sz="quarter" idx="12"/>
          </p:nvPr>
        </p:nvSpPr>
        <p:spPr/>
        <p:txBody>
          <a:bodyPr/>
          <a:lstStyle/>
          <a:p>
            <a:fld id="{4F0DC0A5-717A-4FB8-B85A-E148CA52A418}" type="slidenum">
              <a:rPr lang="en-US" smtClean="0"/>
              <a:t>10</a:t>
            </a:fld>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1600"/>
            <a:ext cx="403542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98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20CE49-0AAA-4619-8D74-A8D9385222C2}" type="slidenum">
              <a:rPr lang="en-US" smtClean="0"/>
              <a:pPr eaLnBrk="1" hangingPunct="1"/>
              <a:t>11</a:t>
            </a:fld>
            <a:endParaRPr lang="en-US" smtClean="0"/>
          </a:p>
        </p:txBody>
      </p:sp>
      <p:sp>
        <p:nvSpPr>
          <p:cNvPr id="11267" name="Rectangle 2"/>
          <p:cNvSpPr>
            <a:spLocks noGrp="1" noChangeArrowheads="1"/>
          </p:cNvSpPr>
          <p:nvPr>
            <p:ph type="title"/>
          </p:nvPr>
        </p:nvSpPr>
        <p:spPr/>
        <p:txBody>
          <a:bodyPr/>
          <a:lstStyle/>
          <a:p>
            <a:pPr eaLnBrk="1" hangingPunct="1"/>
            <a:r>
              <a:rPr lang="en-US" sz="3200" dirty="0" smtClean="0"/>
              <a:t>The basic planning process</a:t>
            </a:r>
          </a:p>
        </p:txBody>
      </p:sp>
      <p:pic>
        <p:nvPicPr>
          <p:cNvPr id="11268" name="Picture 3" descr="Kane arrow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230313"/>
            <a:ext cx="7162800" cy="5094287"/>
          </a:xfrm>
          <a:noFill/>
        </p:spPr>
      </p:pic>
    </p:spTree>
    <p:extLst>
      <p:ext uri="{BB962C8B-B14F-4D97-AF65-F5344CB8AC3E}">
        <p14:creationId xmlns:p14="http://schemas.microsoft.com/office/powerpoint/2010/main" val="1816735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5E6F83-2287-4377-8930-6C9C6A86F9DA}" type="slidenum">
              <a:rPr lang="en-US" smtClean="0"/>
              <a:pPr eaLnBrk="1" hangingPunct="1"/>
              <a:t>12</a:t>
            </a:fld>
            <a:endParaRPr lang="en-US" smtClean="0"/>
          </a:p>
        </p:txBody>
      </p:sp>
      <p:sp>
        <p:nvSpPr>
          <p:cNvPr id="1035" name="Rectangle 2"/>
          <p:cNvSpPr>
            <a:spLocks noGrp="1" noChangeArrowheads="1"/>
          </p:cNvSpPr>
          <p:nvPr>
            <p:ph type="title"/>
          </p:nvPr>
        </p:nvSpPr>
        <p:spPr/>
        <p:txBody>
          <a:bodyPr/>
          <a:lstStyle/>
          <a:p>
            <a:pPr eaLnBrk="1" hangingPunct="1"/>
            <a:r>
              <a:rPr lang="en-US" sz="3200" dirty="0" smtClean="0"/>
              <a:t>The basic planning process</a:t>
            </a:r>
          </a:p>
        </p:txBody>
      </p:sp>
      <p:grpSp>
        <p:nvGrpSpPr>
          <p:cNvPr id="2" name="Diagram 3"/>
          <p:cNvGrpSpPr>
            <a:grpSpLocks/>
          </p:cNvGrpSpPr>
          <p:nvPr/>
        </p:nvGrpSpPr>
        <p:grpSpPr bwMode="auto">
          <a:xfrm>
            <a:off x="2578100" y="1907045"/>
            <a:ext cx="3989388" cy="4391718"/>
            <a:chOff x="1336" y="888"/>
            <a:chExt cx="2513" cy="2748"/>
          </a:xfrm>
        </p:grpSpPr>
        <p:sp>
          <p:nvSpPr>
            <p:cNvPr id="3" name="_s1028"/>
            <p:cNvSpPr>
              <a:spLocks noChangeArrowheads="1" noTextEdit="1"/>
            </p:cNvSpPr>
            <p:nvPr/>
          </p:nvSpPr>
          <p:spPr bwMode="auto">
            <a:xfrm>
              <a:off x="1368" y="888"/>
              <a:ext cx="2448" cy="2448"/>
            </a:xfrm>
            <a:custGeom>
              <a:avLst/>
              <a:gdLst>
                <a:gd name="G0" fmla="+- 7200 0 0"/>
                <a:gd name="G1" fmla="+- 15728640 0 0"/>
                <a:gd name="G2" fmla="+- 0 0 15728640"/>
                <a:gd name="T0" fmla="*/ 0 256 1"/>
                <a:gd name="T1" fmla="*/ 180 256 1"/>
                <a:gd name="G3" fmla="+- 15728640 T0 T1"/>
                <a:gd name="T2" fmla="*/ 0 256 1"/>
                <a:gd name="T3" fmla="*/ 90 256 1"/>
                <a:gd name="G4" fmla="+- 15728640 T2 T3"/>
                <a:gd name="G5" fmla="*/ G4 2 1"/>
                <a:gd name="T4" fmla="*/ 90 256 1"/>
                <a:gd name="T5" fmla="*/ 0 256 1"/>
                <a:gd name="G6" fmla="+- 15728640 T4 T5"/>
                <a:gd name="G7" fmla="*/ G6 2 1"/>
                <a:gd name="G8" fmla="abs 1572864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00"/>
                <a:gd name="G18" fmla="*/ 7200 1 2"/>
                <a:gd name="G19" fmla="+- G18 5400 0"/>
                <a:gd name="G20" fmla="cos G19 15728640"/>
                <a:gd name="G21" fmla="sin G19 15728640"/>
                <a:gd name="G22" fmla="+- G20 10800 0"/>
                <a:gd name="G23" fmla="+- G21 10800 0"/>
                <a:gd name="G24" fmla="+- 10800 0 G20"/>
                <a:gd name="G25" fmla="+- 7200 10800 0"/>
                <a:gd name="G26" fmla="?: G9 G17 G25"/>
                <a:gd name="G27" fmla="?: G9 0 21600"/>
                <a:gd name="G28" fmla="cos 10800 15728640"/>
                <a:gd name="G29" fmla="sin 10800 15728640"/>
                <a:gd name="G30" fmla="sin 7200 15728640"/>
                <a:gd name="G31" fmla="+- G28 10800 0"/>
                <a:gd name="G32" fmla="+- G29 10800 0"/>
                <a:gd name="G33" fmla="+- G30 10800 0"/>
                <a:gd name="G34" fmla="?: G4 0 G31"/>
                <a:gd name="G35" fmla="?: 15728640 G34 0"/>
                <a:gd name="G36" fmla="?: G6 G35 G31"/>
                <a:gd name="G37" fmla="+- 21600 0 G36"/>
                <a:gd name="G38" fmla="?: G4 0 G33"/>
                <a:gd name="G39" fmla="?: 15728640 G38 G32"/>
                <a:gd name="G40" fmla="?: G6 G39 0"/>
                <a:gd name="G41" fmla="?: G4 G32 21600"/>
                <a:gd name="G42" fmla="?: G6 G41 G33"/>
                <a:gd name="T12" fmla="*/ 10800 w 21600"/>
                <a:gd name="T13" fmla="*/ 0 h 21600"/>
                <a:gd name="T14" fmla="*/ 6299 w 21600"/>
                <a:gd name="T15" fmla="*/ 3005 h 21600"/>
                <a:gd name="T16" fmla="*/ 10800 w 21600"/>
                <a:gd name="T17" fmla="*/ 3600 h 21600"/>
                <a:gd name="T18" fmla="*/ 15301 w 21600"/>
                <a:gd name="T19" fmla="*/ 300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199" y="4564"/>
                  </a:moveTo>
                  <a:cubicBezTo>
                    <a:pt x="8294" y="3932"/>
                    <a:pt x="9536" y="3600"/>
                    <a:pt x="10799" y="3600"/>
                  </a:cubicBezTo>
                  <a:cubicBezTo>
                    <a:pt x="12063" y="3599"/>
                    <a:pt x="13305" y="3932"/>
                    <a:pt x="14399" y="4564"/>
                  </a:cubicBezTo>
                  <a:lnTo>
                    <a:pt x="16199" y="1446"/>
                  </a:lnTo>
                  <a:cubicBezTo>
                    <a:pt x="14558" y="499"/>
                    <a:pt x="12695" y="0"/>
                    <a:pt x="10800" y="0"/>
                  </a:cubicBezTo>
                  <a:cubicBezTo>
                    <a:pt x="8904" y="-1"/>
                    <a:pt x="7041" y="499"/>
                    <a:pt x="5399" y="1446"/>
                  </a:cubicBezTo>
                  <a:close/>
                </a:path>
              </a:pathLst>
            </a:custGeom>
            <a:solidFill>
              <a:schemeClr val="hlink"/>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4" name="_s1029"/>
            <p:cNvSpPr>
              <a:spLocks noChangeArrowheads="1" noTextEdit="1"/>
            </p:cNvSpPr>
            <p:nvPr/>
          </p:nvSpPr>
          <p:spPr bwMode="auto">
            <a:xfrm rot="7200000">
              <a:off x="1368" y="888"/>
              <a:ext cx="2448" cy="2448"/>
            </a:xfrm>
            <a:custGeom>
              <a:avLst/>
              <a:gdLst>
                <a:gd name="G0" fmla="+- 7200 0 0"/>
                <a:gd name="G1" fmla="+- 15728640 0 0"/>
                <a:gd name="G2" fmla="+- 0 0 15728640"/>
                <a:gd name="T0" fmla="*/ 0 256 1"/>
                <a:gd name="T1" fmla="*/ 180 256 1"/>
                <a:gd name="G3" fmla="+- 15728640 T0 T1"/>
                <a:gd name="T2" fmla="*/ 0 256 1"/>
                <a:gd name="T3" fmla="*/ 90 256 1"/>
                <a:gd name="G4" fmla="+- 15728640 T2 T3"/>
                <a:gd name="G5" fmla="*/ G4 2 1"/>
                <a:gd name="T4" fmla="*/ 90 256 1"/>
                <a:gd name="T5" fmla="*/ 0 256 1"/>
                <a:gd name="G6" fmla="+- 15728640 T4 T5"/>
                <a:gd name="G7" fmla="*/ G6 2 1"/>
                <a:gd name="G8" fmla="abs 1572864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00"/>
                <a:gd name="G18" fmla="*/ 7200 1 2"/>
                <a:gd name="G19" fmla="+- G18 5400 0"/>
                <a:gd name="G20" fmla="cos G19 15728640"/>
                <a:gd name="G21" fmla="sin G19 15728640"/>
                <a:gd name="G22" fmla="+- G20 10800 0"/>
                <a:gd name="G23" fmla="+- G21 10800 0"/>
                <a:gd name="G24" fmla="+- 10800 0 G20"/>
                <a:gd name="G25" fmla="+- 7200 10800 0"/>
                <a:gd name="G26" fmla="?: G9 G17 G25"/>
                <a:gd name="G27" fmla="?: G9 0 21600"/>
                <a:gd name="G28" fmla="cos 10800 15728640"/>
                <a:gd name="G29" fmla="sin 10800 15728640"/>
                <a:gd name="G30" fmla="sin 7200 15728640"/>
                <a:gd name="G31" fmla="+- G28 10800 0"/>
                <a:gd name="G32" fmla="+- G29 10800 0"/>
                <a:gd name="G33" fmla="+- G30 10800 0"/>
                <a:gd name="G34" fmla="?: G4 0 G31"/>
                <a:gd name="G35" fmla="?: 15728640 G34 0"/>
                <a:gd name="G36" fmla="?: G6 G35 G31"/>
                <a:gd name="G37" fmla="+- 21600 0 G36"/>
                <a:gd name="G38" fmla="?: G4 0 G33"/>
                <a:gd name="G39" fmla="?: 15728640 G38 G32"/>
                <a:gd name="G40" fmla="?: G6 G39 0"/>
                <a:gd name="G41" fmla="?: G4 G32 21600"/>
                <a:gd name="G42" fmla="?: G6 G41 G33"/>
                <a:gd name="T12" fmla="*/ 10800 w 21600"/>
                <a:gd name="T13" fmla="*/ 0 h 21600"/>
                <a:gd name="T14" fmla="*/ 6299 w 21600"/>
                <a:gd name="T15" fmla="*/ 3005 h 21600"/>
                <a:gd name="T16" fmla="*/ 10800 w 21600"/>
                <a:gd name="T17" fmla="*/ 3600 h 21600"/>
                <a:gd name="T18" fmla="*/ 15301 w 21600"/>
                <a:gd name="T19" fmla="*/ 300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199" y="4564"/>
                  </a:moveTo>
                  <a:cubicBezTo>
                    <a:pt x="8294" y="3932"/>
                    <a:pt x="9536" y="3600"/>
                    <a:pt x="10799" y="3600"/>
                  </a:cubicBezTo>
                  <a:cubicBezTo>
                    <a:pt x="12063" y="3599"/>
                    <a:pt x="13305" y="3932"/>
                    <a:pt x="14399" y="4564"/>
                  </a:cubicBezTo>
                  <a:lnTo>
                    <a:pt x="16199" y="1446"/>
                  </a:lnTo>
                  <a:cubicBezTo>
                    <a:pt x="14558" y="499"/>
                    <a:pt x="12695" y="0"/>
                    <a:pt x="10800" y="0"/>
                  </a:cubicBezTo>
                  <a:cubicBezTo>
                    <a:pt x="8904" y="-1"/>
                    <a:pt x="7041" y="499"/>
                    <a:pt x="5399" y="1446"/>
                  </a:cubicBezTo>
                  <a:close/>
                </a:path>
              </a:pathLst>
            </a:custGeom>
            <a:solidFill>
              <a:schemeClr val="hlink"/>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5" name="_s1030"/>
            <p:cNvSpPr>
              <a:spLocks noChangeArrowheads="1" noTextEdit="1"/>
            </p:cNvSpPr>
            <p:nvPr/>
          </p:nvSpPr>
          <p:spPr bwMode="auto">
            <a:xfrm rot="14400000">
              <a:off x="1368" y="888"/>
              <a:ext cx="2448" cy="2448"/>
            </a:xfrm>
            <a:custGeom>
              <a:avLst/>
              <a:gdLst>
                <a:gd name="G0" fmla="+- 7200 0 0"/>
                <a:gd name="G1" fmla="+- 15728640 0 0"/>
                <a:gd name="G2" fmla="+- 0 0 15728640"/>
                <a:gd name="T0" fmla="*/ 0 256 1"/>
                <a:gd name="T1" fmla="*/ 180 256 1"/>
                <a:gd name="G3" fmla="+- 15728640 T0 T1"/>
                <a:gd name="T2" fmla="*/ 0 256 1"/>
                <a:gd name="T3" fmla="*/ 90 256 1"/>
                <a:gd name="G4" fmla="+- 15728640 T2 T3"/>
                <a:gd name="G5" fmla="*/ G4 2 1"/>
                <a:gd name="T4" fmla="*/ 90 256 1"/>
                <a:gd name="T5" fmla="*/ 0 256 1"/>
                <a:gd name="G6" fmla="+- 15728640 T4 T5"/>
                <a:gd name="G7" fmla="*/ G6 2 1"/>
                <a:gd name="G8" fmla="abs 1572864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00"/>
                <a:gd name="G18" fmla="*/ 7200 1 2"/>
                <a:gd name="G19" fmla="+- G18 5400 0"/>
                <a:gd name="G20" fmla="cos G19 15728640"/>
                <a:gd name="G21" fmla="sin G19 15728640"/>
                <a:gd name="G22" fmla="+- G20 10800 0"/>
                <a:gd name="G23" fmla="+- G21 10800 0"/>
                <a:gd name="G24" fmla="+- 10800 0 G20"/>
                <a:gd name="G25" fmla="+- 7200 10800 0"/>
                <a:gd name="G26" fmla="?: G9 G17 G25"/>
                <a:gd name="G27" fmla="?: G9 0 21600"/>
                <a:gd name="G28" fmla="cos 10800 15728640"/>
                <a:gd name="G29" fmla="sin 10800 15728640"/>
                <a:gd name="G30" fmla="sin 7200 15728640"/>
                <a:gd name="G31" fmla="+- G28 10800 0"/>
                <a:gd name="G32" fmla="+- G29 10800 0"/>
                <a:gd name="G33" fmla="+- G30 10800 0"/>
                <a:gd name="G34" fmla="?: G4 0 G31"/>
                <a:gd name="G35" fmla="?: 15728640 G34 0"/>
                <a:gd name="G36" fmla="?: G6 G35 G31"/>
                <a:gd name="G37" fmla="+- 21600 0 G36"/>
                <a:gd name="G38" fmla="?: G4 0 G33"/>
                <a:gd name="G39" fmla="?: 15728640 G38 G32"/>
                <a:gd name="G40" fmla="?: G6 G39 0"/>
                <a:gd name="G41" fmla="?: G4 G32 21600"/>
                <a:gd name="G42" fmla="?: G6 G41 G33"/>
                <a:gd name="T12" fmla="*/ 10800 w 21600"/>
                <a:gd name="T13" fmla="*/ 0 h 21600"/>
                <a:gd name="T14" fmla="*/ 6299 w 21600"/>
                <a:gd name="T15" fmla="*/ 3005 h 21600"/>
                <a:gd name="T16" fmla="*/ 10800 w 21600"/>
                <a:gd name="T17" fmla="*/ 3600 h 21600"/>
                <a:gd name="T18" fmla="*/ 15301 w 21600"/>
                <a:gd name="T19" fmla="*/ 300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199" y="4564"/>
                  </a:moveTo>
                  <a:cubicBezTo>
                    <a:pt x="8294" y="3932"/>
                    <a:pt x="9536" y="3600"/>
                    <a:pt x="10799" y="3600"/>
                  </a:cubicBezTo>
                  <a:cubicBezTo>
                    <a:pt x="12063" y="3599"/>
                    <a:pt x="13305" y="3932"/>
                    <a:pt x="14399" y="4564"/>
                  </a:cubicBezTo>
                  <a:lnTo>
                    <a:pt x="16199" y="1446"/>
                  </a:lnTo>
                  <a:cubicBezTo>
                    <a:pt x="14558" y="499"/>
                    <a:pt x="12695" y="0"/>
                    <a:pt x="10800" y="0"/>
                  </a:cubicBezTo>
                  <a:cubicBezTo>
                    <a:pt x="8904" y="-1"/>
                    <a:pt x="7041" y="499"/>
                    <a:pt x="5399" y="1446"/>
                  </a:cubicBezTo>
                  <a:close/>
                </a:path>
              </a:pathLst>
            </a:custGeom>
            <a:solidFill>
              <a:schemeClr val="hlink"/>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 name="_s1031"/>
            <p:cNvSpPr>
              <a:spLocks noChangeArrowheads="1"/>
            </p:cNvSpPr>
            <p:nvPr/>
          </p:nvSpPr>
          <p:spPr bwMode="auto">
            <a:xfrm>
              <a:off x="3102" y="1229"/>
              <a:ext cx="747"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55778" tIns="27889" rIns="55778" bIns="27889"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aramond" pitchFamily="18" charset="0"/>
                </a:rPr>
                <a:t>B. Where you want to be?</a:t>
              </a:r>
              <a:r>
                <a:rPr kumimoji="0" lang="en-US" sz="1800" b="0" i="0" u="none" strike="noStrike" cap="none" normalizeH="0" baseline="0" smtClean="0">
                  <a:ln>
                    <a:noFill/>
                  </a:ln>
                  <a:solidFill>
                    <a:schemeClr val="tx1"/>
                  </a:solidFill>
                  <a:effectLst/>
                  <a:latin typeface="Garamond" pitchFamily="18" charset="0"/>
                </a:rPr>
                <a:t> </a:t>
              </a:r>
            </a:p>
          </p:txBody>
        </p:sp>
        <p:sp>
          <p:nvSpPr>
            <p:cNvPr id="7" name="_s1032"/>
            <p:cNvSpPr>
              <a:spLocks noChangeArrowheads="1"/>
            </p:cNvSpPr>
            <p:nvPr/>
          </p:nvSpPr>
          <p:spPr bwMode="auto">
            <a:xfrm>
              <a:off x="2219" y="2889"/>
              <a:ext cx="747"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55778" tIns="27889" rIns="55778" bIns="27889"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Garamond" pitchFamily="18" charset="0"/>
                </a:rPr>
                <a:t>C. How to get there…</a:t>
              </a:r>
            </a:p>
          </p:txBody>
        </p:sp>
        <p:sp>
          <p:nvSpPr>
            <p:cNvPr id="8" name="_s1033"/>
            <p:cNvSpPr>
              <a:spLocks noChangeArrowheads="1"/>
            </p:cNvSpPr>
            <p:nvPr/>
          </p:nvSpPr>
          <p:spPr bwMode="auto">
            <a:xfrm>
              <a:off x="1336" y="1229"/>
              <a:ext cx="747"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55778" tIns="27889" rIns="55778" bIns="27889"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aramond" pitchFamily="18" charset="0"/>
                </a:rPr>
                <a:t>A. Where are you?</a:t>
              </a:r>
              <a:r>
                <a:rPr kumimoji="0" lang="en-US" sz="1800" b="0" i="0" u="none" strike="noStrike" cap="none" normalizeH="0" baseline="0" smtClean="0">
                  <a:ln>
                    <a:noFill/>
                  </a:ln>
                  <a:solidFill>
                    <a:schemeClr val="tx1"/>
                  </a:solidFill>
                  <a:effectLst/>
                  <a:latin typeface="Garamond" pitchFamily="18" charset="0"/>
                </a:rPr>
                <a:t> </a:t>
              </a:r>
            </a:p>
          </p:txBody>
        </p:sp>
      </p:grpSp>
    </p:spTree>
    <p:extLst>
      <p:ext uri="{BB962C8B-B14F-4D97-AF65-F5344CB8AC3E}">
        <p14:creationId xmlns:p14="http://schemas.microsoft.com/office/powerpoint/2010/main" val="1928452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ea typeface="ＭＳ Ｐゴシック" pitchFamily="34" charset="-128"/>
              </a:rPr>
              <a:t>The basic planning process</a:t>
            </a:r>
          </a:p>
        </p:txBody>
      </p:sp>
      <p:sp>
        <p:nvSpPr>
          <p:cNvPr id="92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ED546D-9E04-48B3-8F3A-79C5643F9601}" type="slidenum">
              <a:rPr lang="en-US" altLang="en-US"/>
              <a:pPr eaLnBrk="1" hangingPunct="1"/>
              <a:t>13</a:t>
            </a:fld>
            <a:endParaRPr lang="en-US" altLang="en-US"/>
          </a:p>
        </p:txBody>
      </p:sp>
      <p:sp>
        <p:nvSpPr>
          <p:cNvPr id="5" name="Isosceles Triangle 4"/>
          <p:cNvSpPr/>
          <p:nvPr/>
        </p:nvSpPr>
        <p:spPr>
          <a:xfrm>
            <a:off x="5867400" y="1965325"/>
            <a:ext cx="2933700" cy="2514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u="sng" dirty="0">
                <a:solidFill>
                  <a:schemeClr val="tx1"/>
                </a:solidFill>
              </a:rPr>
              <a:t>Future State: </a:t>
            </a:r>
          </a:p>
          <a:p>
            <a:pPr algn="ctr">
              <a:defRPr/>
            </a:pPr>
            <a:r>
              <a:rPr lang="en-US" dirty="0">
                <a:solidFill>
                  <a:schemeClr val="tx1"/>
                </a:solidFill>
              </a:rPr>
              <a:t>Where do we want to be?</a:t>
            </a:r>
          </a:p>
          <a:p>
            <a:pPr algn="ctr">
              <a:defRPr/>
            </a:pPr>
            <a:endParaRPr lang="en-US" dirty="0">
              <a:solidFill>
                <a:schemeClr val="tx1"/>
              </a:solidFill>
            </a:endParaRPr>
          </a:p>
          <a:p>
            <a:pPr algn="ctr">
              <a:defRPr/>
            </a:pPr>
            <a:endParaRPr lang="en-US" dirty="0">
              <a:solidFill>
                <a:schemeClr val="tx1"/>
              </a:solidFill>
            </a:endParaRPr>
          </a:p>
        </p:txBody>
      </p:sp>
      <p:sp>
        <p:nvSpPr>
          <p:cNvPr id="6" name="Rectangle 5"/>
          <p:cNvSpPr/>
          <p:nvPr/>
        </p:nvSpPr>
        <p:spPr>
          <a:xfrm>
            <a:off x="5791200" y="4648200"/>
            <a:ext cx="30861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r>
              <a:rPr lang="en-US" sz="1600" dirty="0">
                <a:solidFill>
                  <a:schemeClr val="tx1"/>
                </a:solidFill>
                <a:ea typeface="ＭＳ Ｐゴシック" pitchFamily="34" charset="-128"/>
              </a:rPr>
              <a:t>Where do we want to be?</a:t>
            </a:r>
          </a:p>
          <a:p>
            <a:pPr marL="285750" indent="-285750">
              <a:buFont typeface="Arial" pitchFamily="34" charset="0"/>
              <a:buChar char="•"/>
              <a:defRPr/>
            </a:pPr>
            <a:r>
              <a:rPr lang="en-US" sz="1600" dirty="0">
                <a:solidFill>
                  <a:schemeClr val="tx1"/>
                </a:solidFill>
                <a:ea typeface="ＭＳ Ｐゴシック" pitchFamily="34" charset="-128"/>
              </a:rPr>
              <a:t>How will we know we</a:t>
            </a:r>
            <a:r>
              <a:rPr lang="ja-JP" altLang="en-US" sz="1600" dirty="0">
                <a:solidFill>
                  <a:schemeClr val="tx1"/>
                </a:solidFill>
                <a:ea typeface="ＭＳ Ｐゴシック" pitchFamily="34" charset="-128"/>
              </a:rPr>
              <a:t>’</a:t>
            </a:r>
            <a:r>
              <a:rPr lang="en-US" altLang="ja-JP" sz="1600" dirty="0">
                <a:solidFill>
                  <a:schemeClr val="tx1"/>
                </a:solidFill>
                <a:ea typeface="ＭＳ Ｐゴシック" pitchFamily="34" charset="-128"/>
              </a:rPr>
              <a:t>re successful? </a:t>
            </a:r>
          </a:p>
          <a:p>
            <a:pPr marL="285750" indent="-285750">
              <a:buFont typeface="Arial" pitchFamily="34" charset="0"/>
              <a:buChar char="•"/>
              <a:defRPr/>
            </a:pPr>
            <a:r>
              <a:rPr lang="en-US" sz="1600" dirty="0">
                <a:solidFill>
                  <a:schemeClr val="tx1"/>
                </a:solidFill>
                <a:ea typeface="ＭＳ Ｐゴシック" pitchFamily="34" charset="-128"/>
              </a:rPr>
              <a:t>What are our measures of success? </a:t>
            </a:r>
          </a:p>
          <a:p>
            <a:pPr marL="285750" indent="-285750">
              <a:buFont typeface="Arial" pitchFamily="34" charset="0"/>
              <a:buChar char="•"/>
              <a:defRPr/>
            </a:pPr>
            <a:r>
              <a:rPr lang="en-US" sz="1600" dirty="0">
                <a:solidFill>
                  <a:schemeClr val="tx1"/>
                </a:solidFill>
                <a:ea typeface="ＭＳ Ｐゴシック" pitchFamily="34" charset="-128"/>
              </a:rPr>
              <a:t>How will we measure progress? </a:t>
            </a:r>
          </a:p>
        </p:txBody>
      </p:sp>
      <p:sp>
        <p:nvSpPr>
          <p:cNvPr id="7" name="Rectangle 6"/>
          <p:cNvSpPr/>
          <p:nvPr/>
        </p:nvSpPr>
        <p:spPr>
          <a:xfrm>
            <a:off x="381000" y="2209800"/>
            <a:ext cx="2514600" cy="2209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u="sng" dirty="0">
                <a:solidFill>
                  <a:schemeClr val="tx1"/>
                </a:solidFill>
              </a:rPr>
              <a:t>Current state:</a:t>
            </a:r>
          </a:p>
          <a:p>
            <a:pPr algn="ctr">
              <a:defRPr/>
            </a:pPr>
            <a:r>
              <a:rPr lang="en-US" dirty="0">
                <a:solidFill>
                  <a:schemeClr val="tx1"/>
                </a:solidFill>
              </a:rPr>
              <a:t>Where are we now? </a:t>
            </a:r>
          </a:p>
        </p:txBody>
      </p:sp>
      <p:sp>
        <p:nvSpPr>
          <p:cNvPr id="8" name="Rectangle 7"/>
          <p:cNvSpPr/>
          <p:nvPr/>
        </p:nvSpPr>
        <p:spPr>
          <a:xfrm>
            <a:off x="304800" y="4648200"/>
            <a:ext cx="28956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endParaRPr lang="en-US" sz="1600" dirty="0" smtClean="0">
              <a:solidFill>
                <a:schemeClr val="tx1"/>
              </a:solidFill>
            </a:endParaRPr>
          </a:p>
          <a:p>
            <a:pPr marL="285750" indent="-285750">
              <a:buFont typeface="Arial" pitchFamily="34" charset="0"/>
              <a:buChar char="•"/>
              <a:defRPr/>
            </a:pPr>
            <a:r>
              <a:rPr lang="en-US" sz="1600" dirty="0" smtClean="0">
                <a:solidFill>
                  <a:schemeClr val="tx1"/>
                </a:solidFill>
              </a:rPr>
              <a:t>Where </a:t>
            </a:r>
            <a:r>
              <a:rPr lang="en-US" sz="1600" dirty="0">
                <a:solidFill>
                  <a:schemeClr val="tx1"/>
                </a:solidFill>
              </a:rPr>
              <a:t>are we now? What is the situation? </a:t>
            </a:r>
          </a:p>
          <a:p>
            <a:pPr marL="285750" indent="-285750">
              <a:buFont typeface="Arial" pitchFamily="34" charset="0"/>
              <a:buChar char="•"/>
              <a:defRPr/>
            </a:pPr>
            <a:r>
              <a:rPr lang="en-US" sz="1600" dirty="0">
                <a:solidFill>
                  <a:schemeClr val="tx1"/>
                </a:solidFill>
              </a:rPr>
              <a:t>What are our strengths? What are our resources? What are our limitations? </a:t>
            </a:r>
          </a:p>
          <a:p>
            <a:pPr marL="285750" indent="-285750">
              <a:buFont typeface="Arial" pitchFamily="34" charset="0"/>
              <a:buChar char="•"/>
              <a:defRPr/>
            </a:pPr>
            <a:r>
              <a:rPr lang="en-US" sz="1600" dirty="0">
                <a:solidFill>
                  <a:schemeClr val="tx1"/>
                </a:solidFill>
              </a:rPr>
              <a:t>What are opportunities? </a:t>
            </a:r>
          </a:p>
          <a:p>
            <a:pPr marL="285750" indent="-285750">
              <a:buFont typeface="Arial" pitchFamily="34" charset="0"/>
              <a:buChar char="•"/>
              <a:defRPr/>
            </a:pPr>
            <a:r>
              <a:rPr lang="en-US" sz="1600" dirty="0">
                <a:solidFill>
                  <a:schemeClr val="tx1"/>
                </a:solidFill>
              </a:rPr>
              <a:t>What are threats?</a:t>
            </a:r>
          </a:p>
          <a:p>
            <a:pPr marL="285750" indent="-285750">
              <a:buFont typeface="Arial" pitchFamily="34" charset="0"/>
              <a:buChar char="•"/>
              <a:defRPr/>
            </a:pPr>
            <a:endParaRPr lang="en-US" sz="1400" dirty="0">
              <a:solidFill>
                <a:schemeClr val="tx1"/>
              </a:solidFill>
            </a:endParaRPr>
          </a:p>
        </p:txBody>
      </p:sp>
      <p:sp>
        <p:nvSpPr>
          <p:cNvPr id="9" name="Right Arrow 8"/>
          <p:cNvSpPr/>
          <p:nvPr/>
        </p:nvSpPr>
        <p:spPr>
          <a:xfrm>
            <a:off x="3205163" y="2552700"/>
            <a:ext cx="2819400" cy="1524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a:solidFill>
                  <a:schemeClr val="tx1"/>
                </a:solidFill>
              </a:rPr>
              <a:t>Strategies and actions: </a:t>
            </a:r>
          </a:p>
          <a:p>
            <a:pPr algn="ctr">
              <a:defRPr/>
            </a:pPr>
            <a:r>
              <a:rPr lang="en-US" sz="1600" dirty="0">
                <a:solidFill>
                  <a:schemeClr val="tx1"/>
                </a:solidFill>
              </a:rPr>
              <a:t>How do we get there? </a:t>
            </a:r>
          </a:p>
        </p:txBody>
      </p:sp>
      <p:sp>
        <p:nvSpPr>
          <p:cNvPr id="10" name="Rectangle 9"/>
          <p:cNvSpPr/>
          <p:nvPr/>
        </p:nvSpPr>
        <p:spPr>
          <a:xfrm>
            <a:off x="3505200" y="4648200"/>
            <a:ext cx="1905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r>
              <a:rPr lang="en-US" sz="1400" dirty="0">
                <a:solidFill>
                  <a:schemeClr val="tx1"/>
                </a:solidFill>
              </a:rPr>
              <a:t>Select strategies based on best options</a:t>
            </a:r>
          </a:p>
          <a:p>
            <a:pPr marL="285750" indent="-285750">
              <a:buFont typeface="Arial" pitchFamily="34" charset="0"/>
              <a:buChar char="•"/>
              <a:defRPr/>
            </a:pPr>
            <a:r>
              <a:rPr lang="en-US" sz="1400" dirty="0">
                <a:solidFill>
                  <a:schemeClr val="tx1"/>
                </a:solidFill>
              </a:rPr>
              <a:t>Selection helps to focus the work based on resources and leverage points</a:t>
            </a:r>
          </a:p>
        </p:txBody>
      </p:sp>
    </p:spTree>
    <p:extLst>
      <p:ext uri="{BB962C8B-B14F-4D97-AF65-F5344CB8AC3E}">
        <p14:creationId xmlns:p14="http://schemas.microsoft.com/office/powerpoint/2010/main" val="30195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059DAD-FD97-4A91-8BF5-18B765344F3B}" type="slidenum">
              <a:rPr lang="en-US" smtClean="0"/>
              <a:pPr eaLnBrk="1" hangingPunct="1"/>
              <a:t>14</a:t>
            </a:fld>
            <a:endParaRPr lang="en-US" smtClean="0"/>
          </a:p>
        </p:txBody>
      </p:sp>
      <p:sp>
        <p:nvSpPr>
          <p:cNvPr id="12291" name="Rectangle 2"/>
          <p:cNvSpPr>
            <a:spLocks noGrp="1" noChangeArrowheads="1"/>
          </p:cNvSpPr>
          <p:nvPr>
            <p:ph type="title"/>
          </p:nvPr>
        </p:nvSpPr>
        <p:spPr/>
        <p:txBody>
          <a:bodyPr/>
          <a:lstStyle/>
          <a:p>
            <a:pPr eaLnBrk="1" hangingPunct="1"/>
            <a:r>
              <a:rPr lang="en-US" smtClean="0"/>
              <a:t>Planning </a:t>
            </a:r>
            <a:r>
              <a:rPr lang="en-US" dirty="0" smtClean="0"/>
              <a:t>in a nutshell</a:t>
            </a:r>
          </a:p>
        </p:txBody>
      </p:sp>
      <p:sp>
        <p:nvSpPr>
          <p:cNvPr id="12292" name="Rectangle 3"/>
          <p:cNvSpPr>
            <a:spLocks noGrp="1" noChangeArrowheads="1"/>
          </p:cNvSpPr>
          <p:nvPr>
            <p:ph type="body" idx="1"/>
          </p:nvPr>
        </p:nvSpPr>
        <p:spPr/>
        <p:txBody>
          <a:bodyPr/>
          <a:lstStyle/>
          <a:p>
            <a:pPr eaLnBrk="1" hangingPunct="1">
              <a:buFontTx/>
              <a:buNone/>
            </a:pPr>
            <a:r>
              <a:rPr lang="en-US" dirty="0" smtClean="0"/>
              <a:t>	</a:t>
            </a:r>
          </a:p>
          <a:p>
            <a:pPr eaLnBrk="1" hangingPunct="1">
              <a:buFontTx/>
              <a:buNone/>
            </a:pPr>
            <a:r>
              <a:rPr lang="en-US" dirty="0" smtClean="0"/>
              <a:t>	“Vision without action is merely a dream. Action without vision just passes the time. Vision with action can change the world.”</a:t>
            </a:r>
          </a:p>
          <a:p>
            <a:pPr eaLnBrk="1" hangingPunct="1">
              <a:buFontTx/>
              <a:buNone/>
            </a:pPr>
            <a:endParaRPr lang="en-US" dirty="0" smtClean="0"/>
          </a:p>
          <a:p>
            <a:pPr eaLnBrk="1" hangingPunct="1">
              <a:buFontTx/>
              <a:buNone/>
            </a:pPr>
            <a:r>
              <a:rPr lang="en-US" dirty="0" smtClean="0"/>
              <a:t>		~ J.A. Barker</a:t>
            </a:r>
          </a:p>
        </p:txBody>
      </p:sp>
    </p:spTree>
    <p:extLst>
      <p:ext uri="{BB962C8B-B14F-4D97-AF65-F5344CB8AC3E}">
        <p14:creationId xmlns:p14="http://schemas.microsoft.com/office/powerpoint/2010/main" val="1650911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Overall SHA/SHIP Steps</a:t>
            </a:r>
            <a:endParaRPr lang="en-US" dirty="0"/>
          </a:p>
        </p:txBody>
      </p:sp>
      <p:sp>
        <p:nvSpPr>
          <p:cNvPr id="8" name="Content Placeholder 7"/>
          <p:cNvSpPr>
            <a:spLocks noGrp="1"/>
          </p:cNvSpPr>
          <p:nvPr>
            <p:ph idx="1"/>
          </p:nvPr>
        </p:nvSpPr>
        <p:spPr/>
        <p:txBody>
          <a:bodyPr>
            <a:normAutofit fontScale="77500" lnSpcReduction="20000"/>
          </a:bodyPr>
          <a:lstStyle/>
          <a:p>
            <a:r>
              <a:rPr lang="en-US" b="1" dirty="0" smtClean="0"/>
              <a:t>Engage stakeholders</a:t>
            </a:r>
          </a:p>
          <a:p>
            <a:pPr marL="0" indent="0">
              <a:buNone/>
            </a:pPr>
            <a:endParaRPr lang="en-US" dirty="0" smtClean="0"/>
          </a:p>
          <a:p>
            <a:r>
              <a:rPr lang="en-US" dirty="0" smtClean="0"/>
              <a:t>Conduct a state health assessment: </a:t>
            </a:r>
          </a:p>
          <a:p>
            <a:pPr lvl="1"/>
            <a:r>
              <a:rPr lang="en-US" dirty="0" smtClean="0"/>
              <a:t>Collect and analyze data</a:t>
            </a:r>
          </a:p>
          <a:p>
            <a:pPr lvl="1"/>
            <a:r>
              <a:rPr lang="en-US" dirty="0" smtClean="0"/>
              <a:t>Collect and analyze feedback</a:t>
            </a:r>
          </a:p>
          <a:p>
            <a:pPr lvl="1"/>
            <a:r>
              <a:rPr lang="en-US" dirty="0" smtClean="0"/>
              <a:t>Review and decide health priorities</a:t>
            </a:r>
          </a:p>
          <a:p>
            <a:pPr marL="457200" lvl="1" indent="0">
              <a:buNone/>
            </a:pPr>
            <a:endParaRPr lang="en-US" dirty="0" smtClean="0"/>
          </a:p>
          <a:p>
            <a:r>
              <a:rPr lang="en-US" dirty="0" smtClean="0"/>
              <a:t>Facilitate state health improvement planning: </a:t>
            </a:r>
          </a:p>
          <a:p>
            <a:pPr lvl="1"/>
            <a:r>
              <a:rPr lang="en-US" dirty="0" smtClean="0"/>
              <a:t>Create action plans and performance monitoring approaches</a:t>
            </a:r>
          </a:p>
          <a:p>
            <a:pPr lvl="1"/>
            <a:r>
              <a:rPr lang="en-US" dirty="0" smtClean="0"/>
              <a:t>Obtain feedback and approval; align organizational work with the plan</a:t>
            </a:r>
          </a:p>
          <a:p>
            <a:pPr lvl="1"/>
            <a:r>
              <a:rPr lang="en-US" dirty="0" smtClean="0"/>
              <a:t>Launch the plan and track progress</a:t>
            </a:r>
          </a:p>
          <a:p>
            <a:endParaRPr lang="en-US" dirty="0" smtClean="0"/>
          </a:p>
          <a:p>
            <a:endParaRPr lang="en-US" dirty="0"/>
          </a:p>
        </p:txBody>
      </p:sp>
      <p:sp>
        <p:nvSpPr>
          <p:cNvPr id="5" name="Date Placeholder 4"/>
          <p:cNvSpPr>
            <a:spLocks noGrp="1"/>
          </p:cNvSpPr>
          <p:nvPr>
            <p:ph type="dt" sz="half" idx="10"/>
          </p:nvPr>
        </p:nvSpPr>
        <p:spPr/>
        <p:txBody>
          <a:bodyPr/>
          <a:lstStyle/>
          <a:p>
            <a:fld id="{4E0EF262-FADB-4A09-B9AE-E6E261C766FF}" type="datetime1">
              <a:rPr lang="en-US" smtClean="0"/>
              <a:t>6/19/2015</a:t>
            </a:fld>
            <a:endParaRPr lang="en-US"/>
          </a:p>
        </p:txBody>
      </p:sp>
      <p:sp>
        <p:nvSpPr>
          <p:cNvPr id="6" name="Slide Number Placeholder 5"/>
          <p:cNvSpPr>
            <a:spLocks noGrp="1"/>
          </p:cNvSpPr>
          <p:nvPr>
            <p:ph type="sldNum" sz="quarter" idx="12"/>
          </p:nvPr>
        </p:nvSpPr>
        <p:spPr/>
        <p:txBody>
          <a:bodyPr/>
          <a:lstStyle/>
          <a:p>
            <a:fld id="{4F0DC0A5-717A-4FB8-B85A-E148CA52A418}" type="slidenum">
              <a:rPr lang="en-US" smtClean="0"/>
              <a:t>15</a:t>
            </a:fld>
            <a:endParaRPr lang="en-US"/>
          </a:p>
        </p:txBody>
      </p:sp>
    </p:spTree>
    <p:extLst>
      <p:ext uri="{BB962C8B-B14F-4D97-AF65-F5344CB8AC3E}">
        <p14:creationId xmlns:p14="http://schemas.microsoft.com/office/powerpoint/2010/main" val="33309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F0DC0A5-717A-4FB8-B85A-E148CA52A418}" type="slidenum">
              <a:rPr lang="en-US" smtClean="0"/>
              <a:t>16</a:t>
            </a:fld>
            <a:endParaRPr lang="en-US"/>
          </a:p>
        </p:txBody>
      </p:sp>
      <p:sp>
        <p:nvSpPr>
          <p:cNvPr id="7" name="Rectangle 6"/>
          <p:cNvSpPr/>
          <p:nvPr/>
        </p:nvSpPr>
        <p:spPr>
          <a:xfrm>
            <a:off x="2895600" y="29110"/>
            <a:ext cx="3352800" cy="35189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UIC SPH &amp; IDPH Team</a:t>
            </a:r>
            <a:endParaRPr lang="en-US" sz="1400" b="1" dirty="0">
              <a:solidFill>
                <a:schemeClr val="tx1"/>
              </a:solidFill>
            </a:endParaRPr>
          </a:p>
        </p:txBody>
      </p:sp>
      <p:sp>
        <p:nvSpPr>
          <p:cNvPr id="10" name="Rounded Rectangle 9"/>
          <p:cNvSpPr/>
          <p:nvPr/>
        </p:nvSpPr>
        <p:spPr>
          <a:xfrm>
            <a:off x="2222499" y="762000"/>
            <a:ext cx="4419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SHIP Planning Council</a:t>
            </a:r>
            <a:endParaRPr lang="en-US" sz="1600" b="1" dirty="0">
              <a:solidFill>
                <a:schemeClr val="tx1"/>
              </a:solidFill>
            </a:endParaRPr>
          </a:p>
        </p:txBody>
      </p:sp>
      <p:sp>
        <p:nvSpPr>
          <p:cNvPr id="11" name="Oval 10"/>
          <p:cNvSpPr/>
          <p:nvPr/>
        </p:nvSpPr>
        <p:spPr>
          <a:xfrm>
            <a:off x="1599039" y="1612685"/>
            <a:ext cx="1295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State government agencies</a:t>
            </a:r>
            <a:endParaRPr lang="en-US" sz="1100" b="1" dirty="0">
              <a:solidFill>
                <a:schemeClr val="tx1"/>
              </a:solidFill>
            </a:endParaRPr>
          </a:p>
        </p:txBody>
      </p:sp>
      <p:sp>
        <p:nvSpPr>
          <p:cNvPr id="12" name="Rectangle 11"/>
          <p:cNvSpPr/>
          <p:nvPr/>
        </p:nvSpPr>
        <p:spPr>
          <a:xfrm>
            <a:off x="3886993" y="1574585"/>
            <a:ext cx="1066800" cy="50879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Training</a:t>
            </a:r>
            <a:endParaRPr lang="en-US" sz="1400" dirty="0">
              <a:solidFill>
                <a:schemeClr val="tx1"/>
              </a:solidFill>
            </a:endParaRPr>
          </a:p>
        </p:txBody>
      </p:sp>
      <p:sp>
        <p:nvSpPr>
          <p:cNvPr id="14" name="Rectangle 13"/>
          <p:cNvSpPr/>
          <p:nvPr/>
        </p:nvSpPr>
        <p:spPr>
          <a:xfrm>
            <a:off x="228600" y="696905"/>
            <a:ext cx="914399" cy="51042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smtClean="0">
              <a:solidFill>
                <a:schemeClr val="tx1"/>
              </a:solidFill>
            </a:endParaRPr>
          </a:p>
          <a:p>
            <a:pPr algn="ctr"/>
            <a:endParaRPr lang="en-US" sz="900" b="1" dirty="0">
              <a:solidFill>
                <a:schemeClr val="tx1"/>
              </a:solidFill>
            </a:endParaRPr>
          </a:p>
          <a:p>
            <a:pPr algn="ctr"/>
            <a:endParaRPr lang="en-US" sz="900" b="1" dirty="0" smtClean="0">
              <a:solidFill>
                <a:schemeClr val="tx1"/>
              </a:solidFill>
            </a:endParaRPr>
          </a:p>
          <a:p>
            <a:pPr algn="ctr"/>
            <a:endParaRPr lang="en-US" sz="900" b="1" dirty="0">
              <a:solidFill>
                <a:schemeClr val="tx1"/>
              </a:solidFill>
            </a:endParaRPr>
          </a:p>
          <a:p>
            <a:pPr algn="ctr"/>
            <a:endParaRPr lang="en-US" sz="900" b="1" dirty="0" smtClean="0">
              <a:solidFill>
                <a:schemeClr val="tx1"/>
              </a:solidFill>
            </a:endParaRPr>
          </a:p>
          <a:p>
            <a:pPr algn="ctr"/>
            <a:endParaRPr lang="en-US" sz="900" b="1" dirty="0">
              <a:solidFill>
                <a:schemeClr val="tx1"/>
              </a:solidFill>
            </a:endParaRPr>
          </a:p>
          <a:p>
            <a:pPr algn="ctr"/>
            <a:endParaRPr lang="en-US" sz="900" b="1" dirty="0" smtClean="0">
              <a:solidFill>
                <a:schemeClr val="tx1"/>
              </a:solidFill>
            </a:endParaRPr>
          </a:p>
          <a:p>
            <a:pPr algn="ctr"/>
            <a:endParaRPr lang="en-US" sz="900" b="1" dirty="0">
              <a:solidFill>
                <a:schemeClr val="tx1"/>
              </a:solidFill>
            </a:endParaRPr>
          </a:p>
          <a:p>
            <a:pPr algn="ctr"/>
            <a:endParaRPr lang="en-US" sz="900" b="1" dirty="0" smtClean="0">
              <a:solidFill>
                <a:schemeClr val="tx1"/>
              </a:solidFill>
            </a:endParaRPr>
          </a:p>
          <a:p>
            <a:pPr algn="ctr"/>
            <a:r>
              <a:rPr lang="en-US" sz="900" b="1" dirty="0" smtClean="0">
                <a:solidFill>
                  <a:schemeClr val="tx1"/>
                </a:solidFill>
              </a:rPr>
              <a:t>Organizational members &amp;</a:t>
            </a:r>
          </a:p>
          <a:p>
            <a:pPr algn="ctr"/>
            <a:r>
              <a:rPr lang="en-US" sz="900" b="1" dirty="0" smtClean="0">
                <a:solidFill>
                  <a:schemeClr val="tx1"/>
                </a:solidFill>
              </a:rPr>
              <a:t>public residents</a:t>
            </a:r>
          </a:p>
          <a:p>
            <a:pPr algn="ctr"/>
            <a:endParaRPr lang="en-US" sz="900" b="1" dirty="0">
              <a:solidFill>
                <a:schemeClr val="tx1"/>
              </a:solidFill>
            </a:endParaRPr>
          </a:p>
          <a:p>
            <a:pPr algn="ctr"/>
            <a:endParaRPr lang="en-US" sz="900" b="1" dirty="0" smtClean="0">
              <a:solidFill>
                <a:schemeClr val="tx1"/>
              </a:solidFill>
            </a:endParaRPr>
          </a:p>
          <a:p>
            <a:pPr algn="ctr"/>
            <a:endParaRPr lang="en-US" sz="900" b="1" dirty="0">
              <a:solidFill>
                <a:schemeClr val="tx1"/>
              </a:solidFill>
            </a:endParaRPr>
          </a:p>
          <a:p>
            <a:pPr algn="ctr"/>
            <a:endParaRPr lang="en-US" sz="900" b="1" dirty="0" smtClean="0">
              <a:solidFill>
                <a:schemeClr val="tx1"/>
              </a:solidFill>
            </a:endParaRPr>
          </a:p>
          <a:p>
            <a:pPr algn="ctr"/>
            <a:endParaRPr lang="en-US" sz="900" b="1" dirty="0">
              <a:solidFill>
                <a:schemeClr val="tx1"/>
              </a:solidFill>
            </a:endParaRPr>
          </a:p>
          <a:p>
            <a:pPr algn="ctr"/>
            <a:endParaRPr lang="en-US" sz="900" b="1" dirty="0" smtClean="0">
              <a:solidFill>
                <a:schemeClr val="tx1"/>
              </a:solidFill>
            </a:endParaRPr>
          </a:p>
          <a:p>
            <a:pPr algn="ctr"/>
            <a:endParaRPr lang="en-US" sz="900" b="1" dirty="0">
              <a:solidFill>
                <a:schemeClr val="tx1"/>
              </a:solidFill>
            </a:endParaRPr>
          </a:p>
          <a:p>
            <a:pPr algn="ctr"/>
            <a:endParaRPr lang="en-US" sz="900" b="1" dirty="0" smtClean="0">
              <a:solidFill>
                <a:schemeClr val="tx1"/>
              </a:solidFill>
            </a:endParaRPr>
          </a:p>
          <a:p>
            <a:pPr algn="ctr"/>
            <a:endParaRPr lang="en-US" sz="900" b="1" dirty="0">
              <a:solidFill>
                <a:schemeClr val="tx1"/>
              </a:solidFill>
            </a:endParaRPr>
          </a:p>
          <a:p>
            <a:pPr algn="ctr"/>
            <a:endParaRPr lang="en-US" sz="900" b="1" dirty="0" smtClean="0">
              <a:solidFill>
                <a:schemeClr val="tx1"/>
              </a:solidFill>
            </a:endParaRPr>
          </a:p>
          <a:p>
            <a:pPr algn="ctr"/>
            <a:endParaRPr lang="en-US" sz="900" b="1" dirty="0">
              <a:solidFill>
                <a:schemeClr val="tx1"/>
              </a:solidFill>
            </a:endParaRPr>
          </a:p>
          <a:p>
            <a:pPr algn="ctr"/>
            <a:endParaRPr lang="en-US" sz="900" b="1" dirty="0" smtClean="0">
              <a:solidFill>
                <a:schemeClr val="tx1"/>
              </a:solidFill>
            </a:endParaRPr>
          </a:p>
        </p:txBody>
      </p:sp>
      <p:sp>
        <p:nvSpPr>
          <p:cNvPr id="42" name="Rectangle 41"/>
          <p:cNvSpPr/>
          <p:nvPr/>
        </p:nvSpPr>
        <p:spPr>
          <a:xfrm>
            <a:off x="3898899" y="2235778"/>
            <a:ext cx="1066800" cy="50879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Communi</a:t>
            </a:r>
            <a:r>
              <a:rPr lang="en-US" sz="1400" dirty="0" smtClean="0">
                <a:solidFill>
                  <a:schemeClr val="tx1"/>
                </a:solidFill>
              </a:rPr>
              <a:t>-</a:t>
            </a:r>
          </a:p>
          <a:p>
            <a:pPr algn="ctr"/>
            <a:r>
              <a:rPr lang="en-US" sz="1400" dirty="0" err="1" smtClean="0">
                <a:solidFill>
                  <a:schemeClr val="tx1"/>
                </a:solidFill>
              </a:rPr>
              <a:t>cations</a:t>
            </a:r>
            <a:endParaRPr lang="en-US" sz="1400" dirty="0">
              <a:solidFill>
                <a:schemeClr val="tx1"/>
              </a:solidFill>
            </a:endParaRPr>
          </a:p>
        </p:txBody>
      </p:sp>
      <p:sp>
        <p:nvSpPr>
          <p:cNvPr id="43" name="Rectangle 42"/>
          <p:cNvSpPr/>
          <p:nvPr/>
        </p:nvSpPr>
        <p:spPr>
          <a:xfrm>
            <a:off x="3907508" y="2880946"/>
            <a:ext cx="1066800" cy="50879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Data Utilization</a:t>
            </a:r>
            <a:endParaRPr lang="en-US" sz="1400" dirty="0">
              <a:solidFill>
                <a:schemeClr val="tx1"/>
              </a:solidFill>
            </a:endParaRPr>
          </a:p>
        </p:txBody>
      </p:sp>
      <p:sp>
        <p:nvSpPr>
          <p:cNvPr id="44" name="Rectangle 43"/>
          <p:cNvSpPr/>
          <p:nvPr/>
        </p:nvSpPr>
        <p:spPr>
          <a:xfrm>
            <a:off x="3886992" y="3482578"/>
            <a:ext cx="1066800" cy="50879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Decision making</a:t>
            </a:r>
            <a:endParaRPr lang="en-US" sz="1400" dirty="0">
              <a:solidFill>
                <a:schemeClr val="tx1"/>
              </a:solidFill>
            </a:endParaRPr>
          </a:p>
        </p:txBody>
      </p:sp>
      <p:sp>
        <p:nvSpPr>
          <p:cNvPr id="46" name="Oval 45"/>
          <p:cNvSpPr/>
          <p:nvPr/>
        </p:nvSpPr>
        <p:spPr>
          <a:xfrm>
            <a:off x="1600200" y="2819400"/>
            <a:ext cx="1372761"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Local Health  Department  membership organizations</a:t>
            </a:r>
            <a:endParaRPr lang="en-US" sz="1100" b="1" dirty="0">
              <a:solidFill>
                <a:schemeClr val="tx1"/>
              </a:solidFill>
            </a:endParaRPr>
          </a:p>
        </p:txBody>
      </p:sp>
      <p:sp>
        <p:nvSpPr>
          <p:cNvPr id="47" name="Oval 46"/>
          <p:cNvSpPr/>
          <p:nvPr/>
        </p:nvSpPr>
        <p:spPr>
          <a:xfrm>
            <a:off x="2286000" y="3962400"/>
            <a:ext cx="1587501"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Healthcare system representatives</a:t>
            </a:r>
            <a:endParaRPr lang="en-US" sz="1100" b="1" dirty="0">
              <a:solidFill>
                <a:schemeClr val="tx1"/>
              </a:solidFill>
            </a:endParaRPr>
          </a:p>
        </p:txBody>
      </p:sp>
      <p:sp>
        <p:nvSpPr>
          <p:cNvPr id="48" name="Oval 47"/>
          <p:cNvSpPr/>
          <p:nvPr/>
        </p:nvSpPr>
        <p:spPr>
          <a:xfrm>
            <a:off x="5181600" y="3962400"/>
            <a:ext cx="1587501"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Multi-</a:t>
            </a:r>
            <a:r>
              <a:rPr lang="en-US" sz="1100" b="1" dirty="0" err="1" smtClean="0">
                <a:solidFill>
                  <a:schemeClr val="tx1"/>
                </a:solidFill>
              </a:rPr>
              <a:t>sectoral</a:t>
            </a:r>
            <a:r>
              <a:rPr lang="en-US" sz="1100" b="1" dirty="0" smtClean="0">
                <a:solidFill>
                  <a:schemeClr val="tx1"/>
                </a:solidFill>
              </a:rPr>
              <a:t> groups</a:t>
            </a:r>
            <a:endParaRPr lang="en-US" sz="1100" b="1" dirty="0">
              <a:solidFill>
                <a:schemeClr val="tx1"/>
              </a:solidFill>
            </a:endParaRPr>
          </a:p>
        </p:txBody>
      </p:sp>
      <p:sp>
        <p:nvSpPr>
          <p:cNvPr id="49" name="Oval 48"/>
          <p:cNvSpPr/>
          <p:nvPr/>
        </p:nvSpPr>
        <p:spPr>
          <a:xfrm>
            <a:off x="5486400" y="2743200"/>
            <a:ext cx="1587501"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Statewide minority organizations</a:t>
            </a:r>
            <a:endParaRPr lang="en-US" sz="1100" b="1" dirty="0">
              <a:solidFill>
                <a:schemeClr val="tx1"/>
              </a:solidFill>
            </a:endParaRPr>
          </a:p>
        </p:txBody>
      </p:sp>
      <p:sp>
        <p:nvSpPr>
          <p:cNvPr id="50" name="Oval 49"/>
          <p:cNvSpPr/>
          <p:nvPr/>
        </p:nvSpPr>
        <p:spPr>
          <a:xfrm>
            <a:off x="5562600" y="1600200"/>
            <a:ext cx="1587501"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Health priority lead organizations</a:t>
            </a:r>
            <a:endParaRPr lang="en-US" sz="1100" b="1" dirty="0">
              <a:solidFill>
                <a:schemeClr val="tx1"/>
              </a:solidFill>
            </a:endParaRPr>
          </a:p>
        </p:txBody>
      </p:sp>
      <p:cxnSp>
        <p:nvCxnSpPr>
          <p:cNvPr id="22" name="Straight Arrow Connector 21"/>
          <p:cNvCxnSpPr/>
          <p:nvPr/>
        </p:nvCxnSpPr>
        <p:spPr>
          <a:xfrm flipH="1">
            <a:off x="2590800" y="1447800"/>
            <a:ext cx="152400" cy="228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4"/>
            <a:endCxn id="46" idx="0"/>
          </p:cNvCxnSpPr>
          <p:nvPr/>
        </p:nvCxnSpPr>
        <p:spPr>
          <a:xfrm>
            <a:off x="2246739" y="2603285"/>
            <a:ext cx="39842" cy="21611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438400" y="3810000"/>
            <a:ext cx="240323" cy="14925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98899" y="4388877"/>
            <a:ext cx="120650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324600" y="3744321"/>
            <a:ext cx="74854" cy="21807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6477000" y="2565186"/>
            <a:ext cx="76201" cy="25421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1219200" y="1828981"/>
            <a:ext cx="293077" cy="15221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1219200" y="3389160"/>
            <a:ext cx="298939" cy="57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1219200" y="4495800"/>
            <a:ext cx="908540" cy="228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5791200" y="1447801"/>
            <a:ext cx="184149" cy="16488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7089163" y="1828981"/>
            <a:ext cx="530837" cy="7610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089163" y="3249020"/>
            <a:ext cx="607037"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858000" y="4388877"/>
            <a:ext cx="762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835194" y="800100"/>
            <a:ext cx="534681" cy="762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6858000" y="304800"/>
            <a:ext cx="184785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Data and measurement team</a:t>
            </a:r>
            <a:endParaRPr lang="en-US" sz="1100" dirty="0">
              <a:solidFill>
                <a:schemeClr val="tx1"/>
              </a:solidFill>
            </a:endParaRPr>
          </a:p>
        </p:txBody>
      </p:sp>
      <p:sp>
        <p:nvSpPr>
          <p:cNvPr id="79" name="Isosceles Triangle 78"/>
          <p:cNvSpPr/>
          <p:nvPr/>
        </p:nvSpPr>
        <p:spPr>
          <a:xfrm>
            <a:off x="-31751" y="5977241"/>
            <a:ext cx="9067800" cy="825074"/>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Aligned and coordinated activities around state and RHN plans</a:t>
            </a:r>
          </a:p>
          <a:p>
            <a:pPr algn="ctr"/>
            <a:r>
              <a:rPr lang="en-US" sz="1100" b="1" dirty="0" smtClean="0">
                <a:solidFill>
                  <a:schemeClr val="tx1"/>
                </a:solidFill>
              </a:rPr>
              <a:t>Health improvement and increased health equity</a:t>
            </a:r>
          </a:p>
          <a:p>
            <a:pPr algn="ctr"/>
            <a:endParaRPr lang="en-US" sz="1100" dirty="0"/>
          </a:p>
        </p:txBody>
      </p:sp>
      <p:sp>
        <p:nvSpPr>
          <p:cNvPr id="102" name="Rectangle 101"/>
          <p:cNvSpPr/>
          <p:nvPr/>
        </p:nvSpPr>
        <p:spPr>
          <a:xfrm>
            <a:off x="7848600" y="800100"/>
            <a:ext cx="914399" cy="51042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Organizational members &amp;</a:t>
            </a:r>
          </a:p>
          <a:p>
            <a:pPr algn="ctr"/>
            <a:r>
              <a:rPr lang="en-US" sz="900" b="1" dirty="0" smtClean="0">
                <a:solidFill>
                  <a:schemeClr val="tx1"/>
                </a:solidFill>
              </a:rPr>
              <a:t>public residents</a:t>
            </a:r>
          </a:p>
          <a:p>
            <a:pPr algn="ctr"/>
            <a:endParaRPr lang="en-US" sz="900" b="1" dirty="0">
              <a:solidFill>
                <a:schemeClr val="tx1"/>
              </a:solidFill>
            </a:endParaRPr>
          </a:p>
          <a:p>
            <a:pPr algn="ctr"/>
            <a:endParaRPr lang="en-US" sz="900" b="1" dirty="0" smtClean="0">
              <a:solidFill>
                <a:schemeClr val="tx1"/>
              </a:solidFill>
            </a:endParaRPr>
          </a:p>
          <a:p>
            <a:pPr algn="ctr"/>
            <a:endParaRPr lang="en-US" sz="900" b="1" dirty="0">
              <a:solidFill>
                <a:schemeClr val="tx1"/>
              </a:solidFill>
            </a:endParaRPr>
          </a:p>
          <a:p>
            <a:pPr algn="ctr"/>
            <a:endParaRPr lang="en-US" sz="900" b="1" dirty="0" smtClean="0">
              <a:solidFill>
                <a:schemeClr val="tx1"/>
              </a:solidFill>
            </a:endParaRPr>
          </a:p>
          <a:p>
            <a:pPr algn="ctr"/>
            <a:endParaRPr lang="en-US" sz="900" b="1" dirty="0" smtClean="0">
              <a:solidFill>
                <a:schemeClr val="tx1"/>
              </a:solidFill>
            </a:endParaRPr>
          </a:p>
          <a:p>
            <a:pPr algn="ctr"/>
            <a:endParaRPr lang="en-US" sz="900" b="1" dirty="0">
              <a:solidFill>
                <a:schemeClr val="tx1"/>
              </a:solidFill>
            </a:endParaRPr>
          </a:p>
        </p:txBody>
      </p:sp>
      <p:sp>
        <p:nvSpPr>
          <p:cNvPr id="45" name="Rectangle 44"/>
          <p:cNvSpPr/>
          <p:nvPr/>
        </p:nvSpPr>
        <p:spPr>
          <a:xfrm>
            <a:off x="2895600" y="381000"/>
            <a:ext cx="3352800" cy="35189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Executive Committee</a:t>
            </a:r>
            <a:endParaRPr lang="en-US" sz="1400" b="1" dirty="0">
              <a:solidFill>
                <a:schemeClr val="tx1"/>
              </a:solidFill>
            </a:endParaRPr>
          </a:p>
        </p:txBody>
      </p:sp>
      <p:sp>
        <p:nvSpPr>
          <p:cNvPr id="2" name="TextBox 1"/>
          <p:cNvSpPr txBox="1"/>
          <p:nvPr/>
        </p:nvSpPr>
        <p:spPr>
          <a:xfrm>
            <a:off x="76200" y="76200"/>
            <a:ext cx="2590800" cy="369332"/>
          </a:xfrm>
          <a:prstGeom prst="rect">
            <a:avLst/>
          </a:prstGeom>
          <a:noFill/>
        </p:spPr>
        <p:txBody>
          <a:bodyPr wrap="square" rtlCol="0">
            <a:spAutoFit/>
          </a:bodyPr>
          <a:lstStyle/>
          <a:p>
            <a:r>
              <a:rPr lang="en-US" i="1" dirty="0" smtClean="0"/>
              <a:t>Stakeholder Engagement</a:t>
            </a:r>
            <a:endParaRPr lang="en-US" i="1" dirty="0"/>
          </a:p>
        </p:txBody>
      </p:sp>
      <p:sp>
        <p:nvSpPr>
          <p:cNvPr id="3" name="Isosceles Triangle 2"/>
          <p:cNvSpPr/>
          <p:nvPr/>
        </p:nvSpPr>
        <p:spPr>
          <a:xfrm>
            <a:off x="1052230" y="4977808"/>
            <a:ext cx="2286000" cy="990600"/>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Statewide Action Teams</a:t>
            </a:r>
            <a:endParaRPr lang="en-US" sz="1200" b="1" dirty="0">
              <a:solidFill>
                <a:schemeClr val="tx1"/>
              </a:solidFill>
            </a:endParaRPr>
          </a:p>
        </p:txBody>
      </p:sp>
      <p:sp>
        <p:nvSpPr>
          <p:cNvPr id="40" name="Isosceles Triangle 39"/>
          <p:cNvSpPr/>
          <p:nvPr/>
        </p:nvSpPr>
        <p:spPr>
          <a:xfrm>
            <a:off x="3267364" y="4977808"/>
            <a:ext cx="2286000" cy="990600"/>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Statewide Action Teams</a:t>
            </a:r>
            <a:endParaRPr lang="en-US" sz="1200" b="1" dirty="0">
              <a:solidFill>
                <a:schemeClr val="tx1"/>
              </a:solidFill>
            </a:endParaRPr>
          </a:p>
        </p:txBody>
      </p:sp>
      <p:sp>
        <p:nvSpPr>
          <p:cNvPr id="41" name="Isosceles Triangle 40"/>
          <p:cNvSpPr/>
          <p:nvPr/>
        </p:nvSpPr>
        <p:spPr>
          <a:xfrm>
            <a:off x="5486400" y="4986641"/>
            <a:ext cx="2286000" cy="990600"/>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Statewide Action Teams</a:t>
            </a:r>
            <a:endParaRPr lang="en-US" sz="1200" b="1" dirty="0">
              <a:solidFill>
                <a:schemeClr val="tx1"/>
              </a:solidFill>
            </a:endParaRPr>
          </a:p>
        </p:txBody>
      </p:sp>
      <p:cxnSp>
        <p:nvCxnSpPr>
          <p:cNvPr id="6" name="Straight Arrow Connector 5"/>
          <p:cNvCxnSpPr/>
          <p:nvPr/>
        </p:nvCxnSpPr>
        <p:spPr>
          <a:xfrm>
            <a:off x="3267364" y="5105400"/>
            <a:ext cx="0" cy="3677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553364" y="5105400"/>
            <a:ext cx="0" cy="37654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483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Overall SHA/SHIP Steps</a:t>
            </a:r>
            <a:endParaRPr lang="en-US" dirty="0"/>
          </a:p>
        </p:txBody>
      </p:sp>
      <p:sp>
        <p:nvSpPr>
          <p:cNvPr id="8" name="Content Placeholder 7"/>
          <p:cNvSpPr>
            <a:spLocks noGrp="1"/>
          </p:cNvSpPr>
          <p:nvPr>
            <p:ph idx="1"/>
          </p:nvPr>
        </p:nvSpPr>
        <p:spPr/>
        <p:txBody>
          <a:bodyPr>
            <a:normAutofit fontScale="77500" lnSpcReduction="20000"/>
          </a:bodyPr>
          <a:lstStyle/>
          <a:p>
            <a:r>
              <a:rPr lang="en-US" dirty="0" smtClean="0"/>
              <a:t>Engage stakeholders</a:t>
            </a:r>
          </a:p>
          <a:p>
            <a:pPr marL="0" indent="0">
              <a:buNone/>
            </a:pPr>
            <a:endParaRPr lang="en-US" dirty="0" smtClean="0"/>
          </a:p>
          <a:p>
            <a:r>
              <a:rPr lang="en-US" b="1" dirty="0" smtClean="0"/>
              <a:t>Conduct a state health assessment: </a:t>
            </a:r>
          </a:p>
          <a:p>
            <a:pPr lvl="1"/>
            <a:r>
              <a:rPr lang="en-US" dirty="0" smtClean="0"/>
              <a:t>Collect and analyze data</a:t>
            </a:r>
          </a:p>
          <a:p>
            <a:pPr lvl="1"/>
            <a:r>
              <a:rPr lang="en-US" dirty="0" smtClean="0"/>
              <a:t>Collect and analyze feedback</a:t>
            </a:r>
          </a:p>
          <a:p>
            <a:pPr lvl="1"/>
            <a:r>
              <a:rPr lang="en-US" dirty="0" smtClean="0"/>
              <a:t>Review and decide health priorities</a:t>
            </a:r>
          </a:p>
          <a:p>
            <a:pPr marL="457200" lvl="1" indent="0">
              <a:buNone/>
            </a:pPr>
            <a:endParaRPr lang="en-US" dirty="0" smtClean="0"/>
          </a:p>
          <a:p>
            <a:r>
              <a:rPr lang="en-US" dirty="0" smtClean="0"/>
              <a:t>Facilitate state health improvement planning: </a:t>
            </a:r>
          </a:p>
          <a:p>
            <a:pPr lvl="1"/>
            <a:r>
              <a:rPr lang="en-US" dirty="0" smtClean="0"/>
              <a:t>Create action plans and performance monitoring approaches</a:t>
            </a:r>
          </a:p>
          <a:p>
            <a:pPr lvl="1"/>
            <a:r>
              <a:rPr lang="en-US" dirty="0" smtClean="0"/>
              <a:t>Obtain feedback and approval; align organizational work with the plan</a:t>
            </a:r>
          </a:p>
          <a:p>
            <a:pPr lvl="1"/>
            <a:r>
              <a:rPr lang="en-US" dirty="0" smtClean="0"/>
              <a:t>Launch the plan and track progress</a:t>
            </a:r>
          </a:p>
          <a:p>
            <a:endParaRPr lang="en-US" dirty="0" smtClean="0"/>
          </a:p>
          <a:p>
            <a:endParaRPr lang="en-US" dirty="0"/>
          </a:p>
        </p:txBody>
      </p:sp>
      <p:sp>
        <p:nvSpPr>
          <p:cNvPr id="5" name="Date Placeholder 4"/>
          <p:cNvSpPr>
            <a:spLocks noGrp="1"/>
          </p:cNvSpPr>
          <p:nvPr>
            <p:ph type="dt" sz="half" idx="10"/>
          </p:nvPr>
        </p:nvSpPr>
        <p:spPr/>
        <p:txBody>
          <a:bodyPr/>
          <a:lstStyle/>
          <a:p>
            <a:fld id="{4E0EF262-FADB-4A09-B9AE-E6E261C766FF}" type="datetime1">
              <a:rPr lang="en-US" smtClean="0"/>
              <a:t>6/19/2015</a:t>
            </a:fld>
            <a:endParaRPr lang="en-US"/>
          </a:p>
        </p:txBody>
      </p:sp>
      <p:sp>
        <p:nvSpPr>
          <p:cNvPr id="6" name="Slide Number Placeholder 5"/>
          <p:cNvSpPr>
            <a:spLocks noGrp="1"/>
          </p:cNvSpPr>
          <p:nvPr>
            <p:ph type="sldNum" sz="quarter" idx="12"/>
          </p:nvPr>
        </p:nvSpPr>
        <p:spPr/>
        <p:txBody>
          <a:bodyPr/>
          <a:lstStyle/>
          <a:p>
            <a:fld id="{4F0DC0A5-717A-4FB8-B85A-E148CA52A418}" type="slidenum">
              <a:rPr lang="en-US" smtClean="0"/>
              <a:t>17</a:t>
            </a:fld>
            <a:endParaRPr lang="en-US"/>
          </a:p>
        </p:txBody>
      </p:sp>
    </p:spTree>
    <p:extLst>
      <p:ext uri="{BB962C8B-B14F-4D97-AF65-F5344CB8AC3E}">
        <p14:creationId xmlns:p14="http://schemas.microsoft.com/office/powerpoint/2010/main" val="223805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78"/>
            <a:ext cx="8229600" cy="1143000"/>
          </a:xfrm>
        </p:spPr>
        <p:txBody>
          <a:bodyPr>
            <a:normAutofit/>
          </a:bodyPr>
          <a:lstStyle/>
          <a:p>
            <a:r>
              <a:rPr lang="en-US" dirty="0" smtClean="0"/>
              <a:t>What data will be collected? </a:t>
            </a:r>
            <a:endParaRPr lang="en-US" dirty="0"/>
          </a:p>
        </p:txBody>
      </p:sp>
      <p:sp>
        <p:nvSpPr>
          <p:cNvPr id="3" name="Content Placeholder 2"/>
          <p:cNvSpPr>
            <a:spLocks noGrp="1"/>
          </p:cNvSpPr>
          <p:nvPr>
            <p:ph idx="1"/>
          </p:nvPr>
        </p:nvSpPr>
        <p:spPr>
          <a:xfrm>
            <a:off x="457200" y="990600"/>
            <a:ext cx="8229600" cy="5715000"/>
          </a:xfrm>
        </p:spPr>
        <p:txBody>
          <a:bodyPr>
            <a:noAutofit/>
          </a:bodyPr>
          <a:lstStyle/>
          <a:p>
            <a:pPr marL="0" indent="0">
              <a:buNone/>
            </a:pPr>
            <a:r>
              <a:rPr lang="en-US" sz="2000" i="1" dirty="0" smtClean="0"/>
              <a:t>Health Priorities</a:t>
            </a:r>
          </a:p>
          <a:p>
            <a:pPr lvl="1"/>
            <a:r>
              <a:rPr lang="en-US" sz="2000" dirty="0"/>
              <a:t>"How </a:t>
            </a:r>
            <a:r>
              <a:rPr lang="en-US" sz="2000" dirty="0" smtClean="0"/>
              <a:t>healthy are </a:t>
            </a:r>
            <a:r>
              <a:rPr lang="en-US" sz="2000" dirty="0"/>
              <a:t>our residents?" and "What does the health status of our state look like</a:t>
            </a:r>
            <a:r>
              <a:rPr lang="en-US" sz="2000" dirty="0" smtClean="0"/>
              <a:t>?”</a:t>
            </a:r>
          </a:p>
          <a:p>
            <a:pPr marL="0" indent="0">
              <a:buNone/>
            </a:pPr>
            <a:r>
              <a:rPr lang="en-US" sz="2000" i="1" dirty="0" smtClean="0"/>
              <a:t>Forces of change</a:t>
            </a:r>
          </a:p>
          <a:p>
            <a:pPr lvl="1"/>
            <a:r>
              <a:rPr lang="en-US" sz="2000" dirty="0" smtClean="0"/>
              <a:t>"</a:t>
            </a:r>
            <a:r>
              <a:rPr lang="en-US" sz="2000" dirty="0"/>
              <a:t>What is occurring </a:t>
            </a:r>
            <a:r>
              <a:rPr lang="en-US" sz="2000" dirty="0" smtClean="0"/>
              <a:t>or might </a:t>
            </a:r>
            <a:r>
              <a:rPr lang="en-US" sz="2000" dirty="0"/>
              <a:t>occur that affects the health of our state?" and "What specific </a:t>
            </a:r>
            <a:r>
              <a:rPr lang="en-US" sz="2000" dirty="0" smtClean="0"/>
              <a:t>threats or </a:t>
            </a:r>
            <a:r>
              <a:rPr lang="en-US" sz="2000" dirty="0"/>
              <a:t>opportunities are generated </a:t>
            </a:r>
            <a:r>
              <a:rPr lang="en-US" sz="2000" dirty="0" smtClean="0"/>
              <a:t>by these </a:t>
            </a:r>
            <a:r>
              <a:rPr lang="en-US" sz="2000" dirty="0"/>
              <a:t>occurrences</a:t>
            </a:r>
            <a:r>
              <a:rPr lang="en-US" sz="2000" dirty="0" smtClean="0"/>
              <a:t>?”</a:t>
            </a:r>
          </a:p>
          <a:p>
            <a:pPr marL="0" indent="0">
              <a:buNone/>
            </a:pPr>
            <a:r>
              <a:rPr lang="en-US" sz="2000" i="1" dirty="0" smtClean="0"/>
              <a:t>Themes and Strengths</a:t>
            </a:r>
          </a:p>
          <a:p>
            <a:pPr lvl="1"/>
            <a:r>
              <a:rPr lang="en-US" sz="2000" dirty="0"/>
              <a:t>“What is important to the state?”, “How is quality of life perceived in the state?” and “What assets </a:t>
            </a:r>
            <a:r>
              <a:rPr lang="en-US" sz="2000" dirty="0" smtClean="0"/>
              <a:t>exist that </a:t>
            </a:r>
            <a:r>
              <a:rPr lang="en-US" sz="2000" dirty="0"/>
              <a:t>can be used to improve health in the state?</a:t>
            </a:r>
            <a:r>
              <a:rPr lang="en-US" sz="2000" dirty="0" smtClean="0"/>
              <a:t>”</a:t>
            </a:r>
          </a:p>
          <a:p>
            <a:pPr marL="0" indent="0">
              <a:buNone/>
            </a:pPr>
            <a:r>
              <a:rPr lang="en-US" sz="2000" i="1" dirty="0" smtClean="0"/>
              <a:t>Health system assessment </a:t>
            </a:r>
          </a:p>
          <a:p>
            <a:pPr lvl="1"/>
            <a:r>
              <a:rPr lang="en-US" sz="2000" dirty="0"/>
              <a:t>"What are the components, activities, competencies and </a:t>
            </a:r>
            <a:r>
              <a:rPr lang="en-US" sz="2000" dirty="0" smtClean="0"/>
              <a:t>capacities of </a:t>
            </a:r>
            <a:r>
              <a:rPr lang="en-US" sz="2000" dirty="0"/>
              <a:t>our public health system?" and "How are the Essential Services being provided to our state</a:t>
            </a:r>
            <a:r>
              <a:rPr lang="en-US" sz="2000" dirty="0" smtClean="0"/>
              <a:t>?”</a:t>
            </a:r>
          </a:p>
          <a:p>
            <a:pPr lvl="1"/>
            <a:r>
              <a:rPr lang="en-US" sz="2000" dirty="0" smtClean="0"/>
              <a:t>“To what degree are you satisfied with IDPH/ health system’s performance on NPHPS?”</a:t>
            </a:r>
          </a:p>
          <a:p>
            <a:pPr lvl="1"/>
            <a:endParaRPr lang="en-US" sz="2000" dirty="0"/>
          </a:p>
        </p:txBody>
      </p:sp>
    </p:spTree>
    <p:extLst>
      <p:ext uri="{BB962C8B-B14F-4D97-AF65-F5344CB8AC3E}">
        <p14:creationId xmlns:p14="http://schemas.microsoft.com/office/powerpoint/2010/main" val="1442168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E59ADC5-0C4A-4638-9CBD-310B981779F2}" type="slidenum">
              <a:rPr lang="en-US" altLang="en-US"/>
              <a:pPr eaLnBrk="1" hangingPunct="1"/>
              <a:t>19</a:t>
            </a:fld>
            <a:endParaRPr lang="en-US" altLang="en-US"/>
          </a:p>
        </p:txBody>
      </p:sp>
      <p:pic>
        <p:nvPicPr>
          <p:cNvPr id="1331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71463"/>
            <a:ext cx="8382000" cy="6343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26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u="none" dirty="0" smtClean="0"/>
              <a:t>State Health Assessment and State Health Improvement Plan: </a:t>
            </a:r>
            <a:br>
              <a:rPr lang="en-US" u="none" dirty="0" smtClean="0"/>
            </a:br>
            <a:r>
              <a:rPr lang="en-US" i="1" u="none" dirty="0" smtClean="0"/>
              <a:t>Planning Council Introductory Meeting</a:t>
            </a:r>
            <a:endParaRPr lang="en-US" i="1" u="none" dirty="0"/>
          </a:p>
        </p:txBody>
      </p:sp>
      <p:sp>
        <p:nvSpPr>
          <p:cNvPr id="3" name="Subtitle 2"/>
          <p:cNvSpPr>
            <a:spLocks noGrp="1"/>
          </p:cNvSpPr>
          <p:nvPr>
            <p:ph type="subTitle" idx="1"/>
          </p:nvPr>
        </p:nvSpPr>
        <p:spPr/>
        <p:txBody>
          <a:bodyPr>
            <a:normAutofit fontScale="70000" lnSpcReduction="20000"/>
          </a:bodyPr>
          <a:lstStyle/>
          <a:p>
            <a:r>
              <a:rPr lang="en-US" dirty="0" smtClean="0"/>
              <a:t>Presented by: </a:t>
            </a:r>
          </a:p>
          <a:p>
            <a:r>
              <a:rPr lang="en-US" dirty="0" smtClean="0"/>
              <a:t>Illinois Governor’s Office, Department of Public Health</a:t>
            </a:r>
          </a:p>
          <a:p>
            <a:r>
              <a:rPr lang="en-US" dirty="0" smtClean="0"/>
              <a:t>and the </a:t>
            </a:r>
          </a:p>
          <a:p>
            <a:r>
              <a:rPr lang="en-US" dirty="0" smtClean="0"/>
              <a:t>University of Illinois at Chicago School of Public Health </a:t>
            </a:r>
          </a:p>
          <a:p>
            <a:r>
              <a:rPr lang="en-US" dirty="0" smtClean="0"/>
              <a:t>June 15, 2015 </a:t>
            </a:r>
          </a:p>
        </p:txBody>
      </p:sp>
      <p:sp>
        <p:nvSpPr>
          <p:cNvPr id="4" name="Date Placeholder 3"/>
          <p:cNvSpPr>
            <a:spLocks noGrp="1"/>
          </p:cNvSpPr>
          <p:nvPr>
            <p:ph type="dt" sz="half" idx="10"/>
          </p:nvPr>
        </p:nvSpPr>
        <p:spPr/>
        <p:txBody>
          <a:bodyPr/>
          <a:lstStyle/>
          <a:p>
            <a:r>
              <a:rPr lang="en-US" dirty="0" smtClean="0"/>
              <a:t>5/25/2015</a:t>
            </a:r>
            <a:endParaRPr lang="en-US" dirty="0"/>
          </a:p>
        </p:txBody>
      </p:sp>
      <p:sp>
        <p:nvSpPr>
          <p:cNvPr id="5" name="Slide Number Placeholder 4"/>
          <p:cNvSpPr>
            <a:spLocks noGrp="1"/>
          </p:cNvSpPr>
          <p:nvPr>
            <p:ph type="sldNum" sz="quarter" idx="12"/>
          </p:nvPr>
        </p:nvSpPr>
        <p:spPr/>
        <p:txBody>
          <a:bodyPr/>
          <a:lstStyle/>
          <a:p>
            <a:fld id="{4F0DC0A5-717A-4FB8-B85A-E148CA52A418}" type="slidenum">
              <a:rPr lang="en-US" smtClean="0"/>
              <a:t>2</a:t>
            </a:fld>
            <a:endParaRPr lang="en-US" dirty="0"/>
          </a:p>
        </p:txBody>
      </p:sp>
    </p:spTree>
    <p:extLst>
      <p:ext uri="{BB962C8B-B14F-4D97-AF65-F5344CB8AC3E}">
        <p14:creationId xmlns:p14="http://schemas.microsoft.com/office/powerpoint/2010/main" val="2001799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 SHA steps</a:t>
            </a:r>
            <a:endParaRPr lang="en-US" dirty="0"/>
          </a:p>
        </p:txBody>
      </p:sp>
      <p:sp>
        <p:nvSpPr>
          <p:cNvPr id="3" name="Content Placeholder 2"/>
          <p:cNvSpPr>
            <a:spLocks noGrp="1"/>
          </p:cNvSpPr>
          <p:nvPr>
            <p:ph idx="1"/>
          </p:nvPr>
        </p:nvSpPr>
        <p:spPr>
          <a:xfrm>
            <a:off x="457200" y="1066800"/>
            <a:ext cx="8229600" cy="5562600"/>
          </a:xfrm>
        </p:spPr>
        <p:txBody>
          <a:bodyPr>
            <a:normAutofit fontScale="70000" lnSpcReduction="20000"/>
          </a:bodyPr>
          <a:lstStyle/>
          <a:p>
            <a:pPr marL="514350" indent="-514350">
              <a:buFont typeface="+mj-lt"/>
              <a:buAutoNum type="arabicPeriod"/>
            </a:pPr>
            <a:r>
              <a:rPr lang="en-US" dirty="0" smtClean="0"/>
              <a:t>Collect and analyze data from statewide partner reports and IDPH</a:t>
            </a:r>
          </a:p>
          <a:p>
            <a:pPr marL="514350" indent="-514350">
              <a:buFont typeface="+mj-lt"/>
              <a:buAutoNum type="arabicPeriod"/>
            </a:pPr>
            <a:endParaRPr lang="en-US" dirty="0" smtClean="0"/>
          </a:p>
          <a:p>
            <a:pPr marL="514350" indent="-514350">
              <a:buFont typeface="+mj-lt"/>
              <a:buAutoNum type="arabicPeriod"/>
            </a:pPr>
            <a:r>
              <a:rPr lang="en-US" dirty="0" smtClean="0"/>
              <a:t>Interview Planning Council for their perceptions of the State of Health</a:t>
            </a:r>
          </a:p>
          <a:p>
            <a:pPr marL="514350" indent="-514350">
              <a:buFont typeface="+mj-lt"/>
              <a:buAutoNum type="arabicPeriod"/>
            </a:pPr>
            <a:endParaRPr lang="en-US" dirty="0" smtClean="0"/>
          </a:p>
          <a:p>
            <a:pPr marL="514350" indent="-514350">
              <a:buFont typeface="+mj-lt"/>
              <a:buAutoNum type="arabicPeriod"/>
            </a:pPr>
            <a:r>
              <a:rPr lang="en-US" dirty="0" smtClean="0"/>
              <a:t>Review findings after first two meetings of the Planning Council and create early State of Health presentation. </a:t>
            </a:r>
          </a:p>
          <a:p>
            <a:pPr marL="514350" indent="-514350">
              <a:buFont typeface="+mj-lt"/>
              <a:buAutoNum type="arabicPeriod"/>
            </a:pPr>
            <a:endParaRPr lang="en-US" dirty="0" smtClean="0"/>
          </a:p>
          <a:p>
            <a:pPr marL="514350" indent="-514350">
              <a:buFont typeface="+mj-lt"/>
              <a:buAutoNum type="arabicPeriod"/>
            </a:pPr>
            <a:r>
              <a:rPr lang="en-US" dirty="0" smtClean="0"/>
              <a:t>Collect additional stakeholder feedback: </a:t>
            </a:r>
          </a:p>
          <a:p>
            <a:pPr marL="1314450" lvl="2" indent="-514350"/>
            <a:r>
              <a:rPr lang="en-US" sz="2900" dirty="0" smtClean="0"/>
              <a:t>Focus groups across the state</a:t>
            </a:r>
          </a:p>
          <a:p>
            <a:pPr marL="1314450" lvl="2" indent="-514350"/>
            <a:r>
              <a:rPr lang="en-US" sz="2900" dirty="0" smtClean="0"/>
              <a:t>Organizational presentations on State of Health</a:t>
            </a:r>
            <a:endParaRPr lang="en-US" sz="2900" dirty="0"/>
          </a:p>
          <a:p>
            <a:pPr marL="1314450" lvl="2" indent="-514350"/>
            <a:r>
              <a:rPr lang="en-US" sz="2900" dirty="0" smtClean="0"/>
              <a:t>Webinars</a:t>
            </a:r>
          </a:p>
          <a:p>
            <a:pPr marL="1314450" lvl="2" indent="-514350"/>
            <a:r>
              <a:rPr lang="en-US" sz="2900" dirty="0" smtClean="0"/>
              <a:t>Public posting on website</a:t>
            </a:r>
          </a:p>
          <a:p>
            <a:pPr marL="914400" lvl="1" indent="-514350">
              <a:buFont typeface="+mj-lt"/>
              <a:buAutoNum type="arabicPeriod"/>
            </a:pPr>
            <a:endParaRPr lang="en-US" dirty="0" smtClean="0"/>
          </a:p>
          <a:p>
            <a:pPr marL="514350" indent="-514350">
              <a:buFont typeface="+mj-lt"/>
              <a:buAutoNum type="arabicPeriod"/>
            </a:pPr>
            <a:r>
              <a:rPr lang="en-US" dirty="0" smtClean="0"/>
              <a:t>Analyze and present findings to the Planning Council.</a:t>
            </a:r>
          </a:p>
          <a:p>
            <a:pPr marL="514350" indent="-514350">
              <a:buFont typeface="+mj-lt"/>
              <a:buAutoNum type="arabicPeriod"/>
            </a:pPr>
            <a:endParaRPr lang="en-US" dirty="0" smtClean="0"/>
          </a:p>
          <a:p>
            <a:pPr marL="514350" indent="-514350">
              <a:buFont typeface="+mj-lt"/>
              <a:buAutoNum type="arabicPeriod"/>
            </a:pPr>
            <a:r>
              <a:rPr lang="en-US" dirty="0" smtClean="0"/>
              <a:t>Finalize priorities and write final SHA. </a:t>
            </a:r>
          </a:p>
          <a:p>
            <a:pPr marL="514350" indent="-514350">
              <a:buFont typeface="+mj-lt"/>
              <a:buAutoNum type="arabicPeriod"/>
            </a:pPr>
            <a:endParaRPr lang="en-US" dirty="0" smtClean="0"/>
          </a:p>
        </p:txBody>
      </p:sp>
      <p:sp>
        <p:nvSpPr>
          <p:cNvPr id="4" name="Date Placeholder 3"/>
          <p:cNvSpPr>
            <a:spLocks noGrp="1"/>
          </p:cNvSpPr>
          <p:nvPr>
            <p:ph type="dt" sz="half" idx="10"/>
          </p:nvPr>
        </p:nvSpPr>
        <p:spPr/>
        <p:txBody>
          <a:bodyPr/>
          <a:lstStyle/>
          <a:p>
            <a:fld id="{7046CFAF-9A57-4B64-A317-7B1887CC039C}" type="datetime1">
              <a:rPr lang="en-US" smtClean="0"/>
              <a:t>6/19/2015</a:t>
            </a:fld>
            <a:endParaRPr lang="en-US" dirty="0"/>
          </a:p>
        </p:txBody>
      </p:sp>
      <p:sp>
        <p:nvSpPr>
          <p:cNvPr id="5" name="Slide Number Placeholder 4"/>
          <p:cNvSpPr>
            <a:spLocks noGrp="1"/>
          </p:cNvSpPr>
          <p:nvPr>
            <p:ph type="sldNum" sz="quarter" idx="12"/>
          </p:nvPr>
        </p:nvSpPr>
        <p:spPr/>
        <p:txBody>
          <a:bodyPr/>
          <a:lstStyle/>
          <a:p>
            <a:fld id="{4F0DC0A5-717A-4FB8-B85A-E148CA52A418}" type="slidenum">
              <a:rPr lang="en-US" smtClean="0"/>
              <a:t>20</a:t>
            </a:fld>
            <a:endParaRPr lang="en-US" dirty="0"/>
          </a:p>
        </p:txBody>
      </p:sp>
    </p:spTree>
    <p:extLst>
      <p:ext uri="{BB962C8B-B14F-4D97-AF65-F5344CB8AC3E}">
        <p14:creationId xmlns:p14="http://schemas.microsoft.com/office/powerpoint/2010/main" val="2751495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Community Health Assessment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2249117"/>
              </p:ext>
            </p:extLst>
          </p:nvPr>
        </p:nvGraphicFramePr>
        <p:xfrm>
          <a:off x="152400" y="990600"/>
          <a:ext cx="8915400" cy="5445809"/>
        </p:xfrm>
        <a:graphic>
          <a:graphicData uri="http://schemas.openxmlformats.org/drawingml/2006/table">
            <a:tbl>
              <a:tblPr firstRow="1" bandRow="1">
                <a:tableStyleId>{5C22544A-7EE6-4342-B048-85BDC9FD1C3A}</a:tableStyleId>
              </a:tblPr>
              <a:tblGrid>
                <a:gridCol w="2311400"/>
                <a:gridCol w="6604000"/>
              </a:tblGrid>
              <a:tr h="585244">
                <a:tc>
                  <a:txBody>
                    <a:bodyPr/>
                    <a:lstStyle/>
                    <a:p>
                      <a:r>
                        <a:rPr lang="en-US" dirty="0" smtClean="0"/>
                        <a:t>Types of assessment needed</a:t>
                      </a:r>
                      <a:endParaRPr lang="en-US" dirty="0"/>
                    </a:p>
                  </a:txBody>
                  <a:tcPr/>
                </a:tc>
                <a:tc>
                  <a:txBody>
                    <a:bodyPr/>
                    <a:lstStyle/>
                    <a:p>
                      <a:r>
                        <a:rPr lang="en-US" dirty="0" smtClean="0"/>
                        <a:t>Proposed data sources</a:t>
                      </a:r>
                      <a:endParaRPr lang="en-US" dirty="0"/>
                    </a:p>
                  </a:txBody>
                  <a:tcPr/>
                </a:tc>
              </a:tr>
              <a:tr h="1421308">
                <a:tc>
                  <a:txBody>
                    <a:bodyPr/>
                    <a:lstStyle/>
                    <a:p>
                      <a:r>
                        <a:rPr lang="en-US" sz="1600" b="1" dirty="0" smtClean="0"/>
                        <a:t>Health priority</a:t>
                      </a:r>
                      <a:r>
                        <a:rPr lang="en-US" sz="1600" b="1" baseline="0" dirty="0" smtClean="0"/>
                        <a:t> status</a:t>
                      </a:r>
                      <a:endParaRPr lang="en-US" sz="1600" b="1" dirty="0"/>
                    </a:p>
                  </a:txBody>
                  <a:tcPr/>
                </a:tc>
                <a:tc>
                  <a:txBody>
                    <a:bodyPr/>
                    <a:lstStyle/>
                    <a:p>
                      <a:pPr marL="171450" indent="-171450">
                        <a:buFont typeface="Arial"/>
                        <a:buChar char="•"/>
                      </a:pPr>
                      <a:r>
                        <a:rPr lang="en-US" sz="1600" dirty="0" smtClean="0"/>
                        <a:t>Based on national</a:t>
                      </a:r>
                      <a:r>
                        <a:rPr lang="en-US" sz="1600" baseline="0" dirty="0" smtClean="0"/>
                        <a:t>ly comparable indicators</a:t>
                      </a:r>
                      <a:r>
                        <a:rPr lang="en-US" sz="1600" dirty="0" smtClean="0"/>
                        <a:t>, present morbidity and mortality data;</a:t>
                      </a:r>
                      <a:r>
                        <a:rPr lang="en-US" sz="1600" baseline="0" dirty="0" smtClean="0"/>
                        <a:t> r</a:t>
                      </a:r>
                      <a:r>
                        <a:rPr lang="en-US" sz="1600" dirty="0" smtClean="0"/>
                        <a:t>isk factor data;</a:t>
                      </a:r>
                      <a:r>
                        <a:rPr lang="en-US" sz="1600" baseline="0" dirty="0" smtClean="0"/>
                        <a:t> s</a:t>
                      </a:r>
                      <a:r>
                        <a:rPr lang="en-US" sz="1600" dirty="0" smtClean="0"/>
                        <a:t>ocial determinants of health including income, education, and healthcare access data. </a:t>
                      </a:r>
                    </a:p>
                    <a:p>
                      <a:pPr marL="171450" indent="-171450">
                        <a:buFont typeface="Arial"/>
                        <a:buChar char="•"/>
                      </a:pPr>
                      <a:r>
                        <a:rPr lang="en-US" sz="1600" dirty="0" smtClean="0"/>
                        <a:t>IPLAN assessments/CHNA assessments</a:t>
                      </a:r>
                      <a:r>
                        <a:rPr lang="en-US" sz="1600" baseline="0" dirty="0" smtClean="0"/>
                        <a:t> and comparisons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600" baseline="0" dirty="0" smtClean="0"/>
                        <a:t>Planning Council interviews and meetings;  and focus groups and organizational presentations. </a:t>
                      </a:r>
                      <a:endParaRPr lang="en-US" sz="1600" dirty="0" smtClean="0"/>
                    </a:p>
                  </a:txBody>
                  <a:tcPr/>
                </a:tc>
              </a:tr>
              <a:tr h="975407">
                <a:tc>
                  <a:txBody>
                    <a:bodyPr/>
                    <a:lstStyle/>
                    <a:p>
                      <a:r>
                        <a:rPr lang="en-US" sz="1600" b="1" dirty="0" smtClean="0"/>
                        <a:t>Community Themes and Strengths</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Existing statewide reports and documents relevant to health</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600" baseline="0" dirty="0" smtClean="0"/>
                        <a:t>Planning Council interviews and meetings;  and focus groups and organizational presentations. </a:t>
                      </a:r>
                      <a:endParaRPr lang="en-US" sz="1600" dirty="0" smtClean="0"/>
                    </a:p>
                  </a:txBody>
                  <a:tcPr/>
                </a:tc>
              </a:tr>
              <a:tr h="1198357">
                <a:tc>
                  <a:txBody>
                    <a:bodyPr/>
                    <a:lstStyle/>
                    <a:p>
                      <a:r>
                        <a:rPr lang="en-US" sz="1600" b="1" dirty="0" smtClean="0"/>
                        <a:t>Health Systems Data</a:t>
                      </a:r>
                      <a:endParaRPr lang="en-US" sz="1600" b="1" dirty="0"/>
                    </a:p>
                  </a:txBody>
                  <a:tcPr/>
                </a:tc>
                <a:tc>
                  <a:txBody>
                    <a:bodyPr/>
                    <a:lstStyle/>
                    <a:p>
                      <a:pPr marL="171450" indent="-171450">
                        <a:buFont typeface="Arial" panose="020B0604020202020204" pitchFamily="34" charset="0"/>
                        <a:buChar char="•"/>
                      </a:pPr>
                      <a:r>
                        <a:rPr lang="en-US" sz="1600" dirty="0" smtClean="0"/>
                        <a:t>IDPH Satisfaction</a:t>
                      </a:r>
                      <a:r>
                        <a:rPr lang="en-US" sz="1600" baseline="0" dirty="0" smtClean="0"/>
                        <a:t> Survey organized around the National Public Health Performance Standards, Year 1 and 2 data;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600" baseline="0" dirty="0" smtClean="0"/>
                        <a:t>Planning Council interviews and meetings;  and focus groups and organizational presentations. </a:t>
                      </a:r>
                      <a:endParaRPr lang="en-US" sz="1600" dirty="0" smtClean="0"/>
                    </a:p>
                  </a:txBody>
                  <a:tcPr/>
                </a:tc>
              </a:tr>
              <a:tr h="1077485">
                <a:tc>
                  <a:txBody>
                    <a:bodyPr/>
                    <a:lstStyle/>
                    <a:p>
                      <a:r>
                        <a:rPr lang="en-US" sz="1600" b="1" dirty="0" smtClean="0"/>
                        <a:t>Forces of Change</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Existing statewide reports and documents relevant to health</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600" baseline="0" dirty="0" smtClean="0"/>
                        <a:t>Planning Council interviews and meetings;  and focus groups and organizational presentations. </a:t>
                      </a:r>
                      <a:endParaRPr lang="en-US" sz="1600" dirty="0" smtClean="0"/>
                    </a:p>
                  </a:txBody>
                  <a:tcPr/>
                </a:tc>
              </a:tr>
            </a:tbl>
          </a:graphicData>
        </a:graphic>
      </p:graphicFrame>
      <p:sp>
        <p:nvSpPr>
          <p:cNvPr id="5" name="Date Placeholder 4"/>
          <p:cNvSpPr>
            <a:spLocks noGrp="1"/>
          </p:cNvSpPr>
          <p:nvPr>
            <p:ph type="dt" sz="half" idx="10"/>
          </p:nvPr>
        </p:nvSpPr>
        <p:spPr/>
        <p:txBody>
          <a:bodyPr/>
          <a:lstStyle/>
          <a:p>
            <a:fld id="{893A5F66-4054-48F7-B716-F8FEDA974AE1}" type="datetime1">
              <a:rPr lang="en-US" smtClean="0"/>
              <a:t>6/19/2015</a:t>
            </a:fld>
            <a:endParaRPr lang="en-US" dirty="0"/>
          </a:p>
        </p:txBody>
      </p:sp>
      <p:sp>
        <p:nvSpPr>
          <p:cNvPr id="6" name="Slide Number Placeholder 5"/>
          <p:cNvSpPr>
            <a:spLocks noGrp="1"/>
          </p:cNvSpPr>
          <p:nvPr>
            <p:ph type="sldNum" sz="quarter" idx="12"/>
          </p:nvPr>
        </p:nvSpPr>
        <p:spPr/>
        <p:txBody>
          <a:bodyPr/>
          <a:lstStyle/>
          <a:p>
            <a:fld id="{4F0DC0A5-717A-4FB8-B85A-E148CA52A418}" type="slidenum">
              <a:rPr lang="en-US" smtClean="0"/>
              <a:t>21</a:t>
            </a:fld>
            <a:endParaRPr lang="en-US" dirty="0"/>
          </a:p>
        </p:txBody>
      </p:sp>
    </p:spTree>
    <p:extLst>
      <p:ext uri="{BB962C8B-B14F-4D97-AF65-F5344CB8AC3E}">
        <p14:creationId xmlns:p14="http://schemas.microsoft.com/office/powerpoint/2010/main" val="3067485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812"/>
            <a:ext cx="8042276" cy="935179"/>
          </a:xfrm>
        </p:spPr>
        <p:txBody>
          <a:bodyPr>
            <a:noAutofit/>
          </a:bodyPr>
          <a:lstStyle/>
          <a:p>
            <a:r>
              <a:rPr lang="en-US" sz="2800" b="1" dirty="0"/>
              <a:t>Sample Core Health Indicators</a:t>
            </a:r>
            <a:br>
              <a:rPr lang="en-US" sz="2800" b="1" dirty="0"/>
            </a:br>
            <a:r>
              <a:rPr lang="en-US" sz="2800" b="1" dirty="0"/>
              <a:t>Balanced </a:t>
            </a:r>
            <a:r>
              <a:rPr lang="en-US" sz="2800" b="1" dirty="0" smtClean="0"/>
              <a:t>Portfolio Examples</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379317346"/>
              </p:ext>
            </p:extLst>
          </p:nvPr>
        </p:nvGraphicFramePr>
        <p:xfrm>
          <a:off x="404445" y="893965"/>
          <a:ext cx="8686800" cy="5598275"/>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704206">
                <a:tc>
                  <a:txBody>
                    <a:bodyPr/>
                    <a:lstStyle/>
                    <a:p>
                      <a:endParaRPr lang="en-US" dirty="0" smtClean="0"/>
                    </a:p>
                    <a:p>
                      <a:r>
                        <a:rPr lang="en-US" dirty="0" smtClean="0"/>
                        <a:t>Health Area</a:t>
                      </a:r>
                      <a:endParaRPr lang="en-US" dirty="0"/>
                    </a:p>
                  </a:txBody>
                  <a:tcPr/>
                </a:tc>
                <a:tc>
                  <a:txBody>
                    <a:bodyPr/>
                    <a:lstStyle/>
                    <a:p>
                      <a:r>
                        <a:rPr lang="en-US" dirty="0" smtClean="0"/>
                        <a:t>Clinical</a:t>
                      </a:r>
                    </a:p>
                    <a:p>
                      <a:r>
                        <a:rPr lang="en-US" dirty="0" smtClean="0"/>
                        <a:t>Approaches</a:t>
                      </a:r>
                      <a:endParaRPr lang="en-US" dirty="0"/>
                    </a:p>
                  </a:txBody>
                  <a:tcPr/>
                </a:tc>
                <a:tc>
                  <a:txBody>
                    <a:bodyPr/>
                    <a:lstStyle/>
                    <a:p>
                      <a:r>
                        <a:rPr lang="en-US" dirty="0" smtClean="0"/>
                        <a:t>Community</a:t>
                      </a:r>
                    </a:p>
                    <a:p>
                      <a:r>
                        <a:rPr lang="en-US" dirty="0" smtClean="0"/>
                        <a:t>Approaches</a:t>
                      </a:r>
                    </a:p>
                  </a:txBody>
                  <a:tcPr/>
                </a:tc>
                <a:tc>
                  <a:txBody>
                    <a:bodyPr/>
                    <a:lstStyle/>
                    <a:p>
                      <a:r>
                        <a:rPr lang="en-US" dirty="0" smtClean="0"/>
                        <a:t>Clinical</a:t>
                      </a:r>
                      <a:r>
                        <a:rPr lang="en-US" baseline="0" dirty="0" smtClean="0"/>
                        <a:t> </a:t>
                      </a:r>
                    </a:p>
                    <a:p>
                      <a:r>
                        <a:rPr lang="en-US" baseline="0" dirty="0" smtClean="0"/>
                        <a:t>Measures</a:t>
                      </a:r>
                      <a:endParaRPr lang="en-US" dirty="0" smtClean="0"/>
                    </a:p>
                  </a:txBody>
                  <a:tcPr/>
                </a:tc>
                <a:tc>
                  <a:txBody>
                    <a:bodyPr/>
                    <a:lstStyle/>
                    <a:p>
                      <a:r>
                        <a:rPr lang="en-US" dirty="0" smtClean="0"/>
                        <a:t>Community</a:t>
                      </a:r>
                    </a:p>
                    <a:p>
                      <a:r>
                        <a:rPr lang="en-US" dirty="0" smtClean="0"/>
                        <a:t>Measure</a:t>
                      </a:r>
                      <a:endParaRPr lang="en-US" dirty="0"/>
                    </a:p>
                  </a:txBody>
                  <a:tcPr/>
                </a:tc>
              </a:tr>
              <a:tr h="1342904">
                <a:tc rowSpan="2">
                  <a:txBody>
                    <a:bodyPr/>
                    <a:lstStyle/>
                    <a:p>
                      <a:r>
                        <a:rPr lang="en-US" sz="1200" b="1" dirty="0" smtClean="0"/>
                        <a:t>Smoking</a:t>
                      </a:r>
                    </a:p>
                    <a:p>
                      <a:r>
                        <a:rPr lang="en-US" sz="1200" dirty="0" smtClean="0"/>
                        <a:t>(short-term)</a:t>
                      </a:r>
                      <a:endParaRPr lang="en-US" sz="1200" dirty="0"/>
                    </a:p>
                  </a:txBody>
                  <a:tcPr/>
                </a:tc>
                <a:tc>
                  <a:txBody>
                    <a:bodyPr/>
                    <a:lstStyle/>
                    <a:p>
                      <a:pPr>
                        <a:buFont typeface="Arial" pitchFamily="34" charset="0"/>
                        <a:buChar char="•"/>
                      </a:pPr>
                      <a:r>
                        <a:rPr lang="en-US" sz="1200" dirty="0" smtClean="0"/>
                        <a:t>Screenings</a:t>
                      </a:r>
                    </a:p>
                    <a:p>
                      <a:pPr>
                        <a:buFont typeface="Arial" pitchFamily="34" charset="0"/>
                        <a:buChar char="•"/>
                      </a:pPr>
                      <a:r>
                        <a:rPr lang="en-US" sz="1200" baseline="0" dirty="0" smtClean="0"/>
                        <a:t>E-referral</a:t>
                      </a:r>
                    </a:p>
                    <a:p>
                      <a:pPr>
                        <a:buFont typeface="Arial" pitchFamily="34" charset="0"/>
                        <a:buChar char="•"/>
                      </a:pPr>
                      <a:r>
                        <a:rPr lang="en-US" sz="1200" baseline="0" dirty="0" smtClean="0"/>
                        <a:t>Medication</a:t>
                      </a:r>
                    </a:p>
                  </a:txBody>
                  <a:tcPr/>
                </a:tc>
                <a:tc>
                  <a:txBody>
                    <a:bodyPr/>
                    <a:lstStyle/>
                    <a:p>
                      <a:pPr>
                        <a:buFont typeface="Arial" pitchFamily="34" charset="0"/>
                        <a:buChar char="•"/>
                      </a:pPr>
                      <a:r>
                        <a:rPr lang="en-US" sz="1200" dirty="0" smtClean="0"/>
                        <a:t> </a:t>
                      </a:r>
                      <a:r>
                        <a:rPr lang="en-US" sz="1200" dirty="0" err="1" smtClean="0"/>
                        <a:t>Quitline</a:t>
                      </a:r>
                      <a:endParaRPr lang="en-US" sz="1200" dirty="0" smtClean="0"/>
                    </a:p>
                    <a:p>
                      <a:pPr>
                        <a:buFont typeface="Arial" pitchFamily="34" charset="0"/>
                        <a:buChar char="•"/>
                      </a:pPr>
                      <a:r>
                        <a:rPr lang="en-US" sz="1200" dirty="0" smtClean="0"/>
                        <a:t>Smoke-free</a:t>
                      </a:r>
                      <a:r>
                        <a:rPr lang="en-US" sz="1200" baseline="0" dirty="0" smtClean="0"/>
                        <a:t> public places and multiunit housing</a:t>
                      </a:r>
                    </a:p>
                    <a:p>
                      <a:pPr>
                        <a:buFont typeface="Arial" pitchFamily="34" charset="0"/>
                        <a:buChar char="•"/>
                      </a:pPr>
                      <a:r>
                        <a:rPr lang="en-US" sz="1200" baseline="0" dirty="0" smtClean="0"/>
                        <a:t>Enforcement of  sales</a:t>
                      </a:r>
                    </a:p>
                    <a:p>
                      <a:pPr>
                        <a:buFont typeface="Arial" pitchFamily="34" charset="0"/>
                        <a:buChar char="•"/>
                      </a:pPr>
                      <a:r>
                        <a:rPr lang="en-US" sz="1200" baseline="0" dirty="0" smtClean="0"/>
                        <a:t>Media &amp; education campaigns</a:t>
                      </a:r>
                      <a:endParaRPr lang="en-US" sz="1200" dirty="0" smtClean="0"/>
                    </a:p>
                  </a:txBody>
                  <a:tcPr/>
                </a:tc>
                <a:tc rowSpan="2">
                  <a:txBody>
                    <a:bodyPr/>
                    <a:lstStyle/>
                    <a:p>
                      <a:pPr>
                        <a:buFont typeface="Arial" pitchFamily="34" charset="0"/>
                        <a:buChar char="•"/>
                      </a:pPr>
                      <a:r>
                        <a:rPr lang="en-US" sz="1200" dirty="0" smtClean="0"/>
                        <a:t>Tobacco use assessment</a:t>
                      </a:r>
                    </a:p>
                    <a:p>
                      <a:pPr>
                        <a:buFont typeface="Arial" pitchFamily="34" charset="0"/>
                        <a:buChar char="•"/>
                      </a:pPr>
                      <a:r>
                        <a:rPr lang="en-US" sz="1200" dirty="0" smtClean="0"/>
                        <a:t>Tobacco cessation intervention</a:t>
                      </a:r>
                      <a:br>
                        <a:rPr lang="en-US" sz="1200" dirty="0" smtClean="0"/>
                      </a:br>
                      <a:r>
                        <a:rPr lang="en-US" sz="1200" dirty="0" smtClean="0"/>
                        <a:t/>
                      </a:r>
                      <a:br>
                        <a:rPr lang="en-US" sz="1200" dirty="0" smtClean="0"/>
                      </a:br>
                      <a:endParaRPr lang="en-US" sz="1200" dirty="0" smtClean="0"/>
                    </a:p>
                    <a:p>
                      <a:pPr>
                        <a:buFont typeface="Arial" pitchFamily="34" charset="0"/>
                        <a:buNone/>
                      </a:pPr>
                      <a:r>
                        <a:rPr lang="en-US" sz="1200" dirty="0" smtClean="0"/>
                        <a:t>(Source: EHR)</a:t>
                      </a:r>
                      <a:endParaRPr lang="en-US" sz="1200" dirty="0"/>
                    </a:p>
                  </a:txBody>
                  <a:tcPr/>
                </a:tc>
                <a:tc rowSpan="2">
                  <a:txBody>
                    <a:bodyPr/>
                    <a:lstStyle/>
                    <a:p>
                      <a:pPr>
                        <a:buFont typeface="Arial" pitchFamily="34" charset="0"/>
                        <a:buChar char="•"/>
                      </a:pPr>
                      <a:r>
                        <a:rPr lang="en-US" sz="1200" dirty="0" smtClean="0"/>
                        <a:t>Smoking</a:t>
                      </a:r>
                      <a:r>
                        <a:rPr lang="en-US" sz="1200" baseline="0" dirty="0" smtClean="0"/>
                        <a:t> rates, adults (BRFSS)</a:t>
                      </a:r>
                    </a:p>
                    <a:p>
                      <a:pPr>
                        <a:buFont typeface="Arial" pitchFamily="34" charset="0"/>
                        <a:buChar char="•"/>
                      </a:pPr>
                      <a:r>
                        <a:rPr lang="en-US" sz="1200" baseline="0" dirty="0" smtClean="0"/>
                        <a:t>Smoking rates, adolescents (YRBS)</a:t>
                      </a:r>
                    </a:p>
                    <a:p>
                      <a:pPr>
                        <a:buFont typeface="Arial" pitchFamily="34" charset="0"/>
                        <a:buChar char="•"/>
                      </a:pPr>
                      <a:r>
                        <a:rPr lang="en-US" sz="1200" baseline="0" dirty="0" smtClean="0"/>
                        <a:t>Quit rates (BRFSS)</a:t>
                      </a:r>
                    </a:p>
                    <a:p>
                      <a:pPr>
                        <a:buFont typeface="Arial" pitchFamily="34" charset="0"/>
                        <a:buChar char="•"/>
                      </a:pPr>
                      <a:r>
                        <a:rPr lang="en-US" sz="1200" baseline="0" dirty="0" err="1" smtClean="0"/>
                        <a:t>Quitline</a:t>
                      </a:r>
                      <a:r>
                        <a:rPr lang="en-US" sz="1200" baseline="0" dirty="0" smtClean="0"/>
                        <a:t> utilization</a:t>
                      </a:r>
                    </a:p>
                    <a:p>
                      <a:pPr>
                        <a:buFont typeface="Arial" pitchFamily="34" charset="0"/>
                        <a:buChar char="•"/>
                      </a:pPr>
                      <a:endParaRPr lang="en-US" sz="1200" dirty="0"/>
                    </a:p>
                  </a:txBody>
                  <a:tcPr/>
                </a:tc>
              </a:tr>
              <a:tr h="687829">
                <a:tc vMerge="1">
                  <a:txBody>
                    <a:bodyPr/>
                    <a:lstStyle/>
                    <a:p>
                      <a:endParaRPr lang="en-US" dirty="0"/>
                    </a:p>
                  </a:txBody>
                  <a:tcPr/>
                </a:tc>
                <a:tc gridSpan="2">
                  <a:txBody>
                    <a:bodyPr/>
                    <a:lstStyle/>
                    <a:p>
                      <a:pPr>
                        <a:buFont typeface="Arial" pitchFamily="34" charset="0"/>
                        <a:buChar char="•"/>
                      </a:pPr>
                      <a:r>
                        <a:rPr lang="en-US" sz="1200" dirty="0" smtClean="0"/>
                        <a:t>Support Health Collaborative</a:t>
                      </a:r>
                    </a:p>
                    <a:p>
                      <a:pPr>
                        <a:buFont typeface="Arial" pitchFamily="34" charset="0"/>
                        <a:buChar char="•"/>
                      </a:pPr>
                      <a:r>
                        <a:rPr lang="en-US" sz="1200" dirty="0" smtClean="0"/>
                        <a:t>Multidisciplinary team-based</a:t>
                      </a:r>
                      <a:r>
                        <a:rPr lang="en-US" sz="1200" baseline="0" dirty="0" smtClean="0"/>
                        <a:t> care</a:t>
                      </a:r>
                      <a:r>
                        <a:rPr lang="en-US" sz="1200" dirty="0" smtClean="0"/>
                        <a:t>,</a:t>
                      </a:r>
                      <a:r>
                        <a:rPr lang="en-US" sz="1200" baseline="0" dirty="0" smtClean="0"/>
                        <a:t> including CHW</a:t>
                      </a:r>
                      <a:endParaRPr lang="en-US" sz="1200" dirty="0"/>
                    </a:p>
                  </a:txBody>
                  <a:tcPr/>
                </a:tc>
                <a:tc hMerge="1">
                  <a:txBody>
                    <a:bodyPr/>
                    <a:lstStyle/>
                    <a:p>
                      <a:pPr>
                        <a:buFont typeface="Arial" pitchFamily="34" charset="0"/>
                        <a:buChar char="•"/>
                      </a:pPr>
                      <a:endParaRPr lang="en-US" dirty="0"/>
                    </a:p>
                  </a:txBody>
                  <a:tcPr/>
                </a:tc>
                <a:tc vMerge="1">
                  <a:txBody>
                    <a:bodyPr/>
                    <a:lstStyle/>
                    <a:p>
                      <a:pPr>
                        <a:buFont typeface="Arial" pitchFamily="34" charset="0"/>
                        <a:buChar char="•"/>
                      </a:pPr>
                      <a:endParaRPr lang="en-US" dirty="0"/>
                    </a:p>
                  </a:txBody>
                  <a:tcPr/>
                </a:tc>
                <a:tc vMerge="1">
                  <a:txBody>
                    <a:bodyPr/>
                    <a:lstStyle/>
                    <a:p>
                      <a:pPr>
                        <a:buFont typeface="Arial" pitchFamily="34" charset="0"/>
                        <a:buChar char="•"/>
                      </a:pPr>
                      <a:endParaRPr lang="en-US" dirty="0"/>
                    </a:p>
                  </a:txBody>
                  <a:tcPr/>
                </a:tc>
              </a:tr>
              <a:tr h="984712">
                <a:tc rowSpan="2">
                  <a:txBody>
                    <a:bodyPr/>
                    <a:lstStyle/>
                    <a:p>
                      <a:r>
                        <a:rPr lang="en-US" sz="1200" b="1" dirty="0" smtClean="0"/>
                        <a:t>Asthma</a:t>
                      </a:r>
                    </a:p>
                    <a:p>
                      <a:r>
                        <a:rPr lang="en-US" sz="1200" dirty="0" smtClean="0">
                          <a:solidFill>
                            <a:schemeClr val="tx1"/>
                          </a:solidFill>
                        </a:rPr>
                        <a:t>(intermediate-</a:t>
                      </a:r>
                      <a:r>
                        <a:rPr lang="en-US" sz="1200" baseline="0" dirty="0" smtClean="0">
                          <a:solidFill>
                            <a:schemeClr val="tx1"/>
                          </a:solidFill>
                        </a:rPr>
                        <a:t>term</a:t>
                      </a:r>
                      <a:r>
                        <a:rPr lang="en-US" sz="1200" baseline="0" dirty="0" smtClean="0"/>
                        <a:t>)</a:t>
                      </a:r>
                      <a:endParaRPr lang="en-US" sz="1200" dirty="0" smtClean="0"/>
                    </a:p>
                  </a:txBody>
                  <a:tcPr/>
                </a:tc>
                <a:tc>
                  <a:txBody>
                    <a:bodyPr/>
                    <a:lstStyle/>
                    <a:p>
                      <a:pPr>
                        <a:buFont typeface="Arial" pitchFamily="34" charset="0"/>
                        <a:buChar char="•"/>
                      </a:pPr>
                      <a:r>
                        <a:rPr lang="en-US" sz="1200" dirty="0" smtClean="0"/>
                        <a:t>Guideline based diagnosis, care and treatment, including</a:t>
                      </a:r>
                    </a:p>
                    <a:p>
                      <a:pPr lvl="0">
                        <a:buFont typeface="Arial" pitchFamily="34" charset="0"/>
                        <a:buChar char="•"/>
                      </a:pPr>
                      <a:r>
                        <a:rPr lang="en-US" sz="1200" baseline="0" dirty="0" smtClean="0"/>
                        <a:t>Action plans for all patients</a:t>
                      </a:r>
                    </a:p>
                    <a:p>
                      <a:pPr>
                        <a:buFont typeface="Arial" pitchFamily="34" charset="0"/>
                        <a:buChar char="•"/>
                      </a:pPr>
                      <a:endParaRPr lang="en-US" sz="1200" dirty="0"/>
                    </a:p>
                  </a:txBody>
                  <a:tcPr/>
                </a:tc>
                <a:tc>
                  <a:txBody>
                    <a:bodyPr/>
                    <a:lstStyle/>
                    <a:p>
                      <a:pPr>
                        <a:buFont typeface="Arial" pitchFamily="34" charset="0"/>
                        <a:buChar char="•"/>
                      </a:pPr>
                      <a:r>
                        <a:rPr lang="en-US" sz="1200" dirty="0" smtClean="0"/>
                        <a:t>Home visits: Environmental interventions (dust mites, etc)</a:t>
                      </a:r>
                    </a:p>
                    <a:p>
                      <a:pPr>
                        <a:buFont typeface="Arial" pitchFamily="34" charset="0"/>
                        <a:buChar char="•"/>
                      </a:pPr>
                      <a:r>
                        <a:rPr lang="en-US" sz="1200" dirty="0" smtClean="0"/>
                        <a:t>School nurse f/u</a:t>
                      </a:r>
                    </a:p>
                    <a:p>
                      <a:pPr>
                        <a:buFont typeface="Arial" pitchFamily="34" charset="0"/>
                        <a:buNone/>
                      </a:pPr>
                      <a:r>
                        <a:rPr lang="en-US" sz="1200" dirty="0" smtClean="0"/>
                        <a:t> </a:t>
                      </a:r>
                      <a:endParaRPr lang="en-US" sz="1200" dirty="0"/>
                    </a:p>
                  </a:txBody>
                  <a:tcPr/>
                </a:tc>
                <a:tc rowSpan="2">
                  <a:txBody>
                    <a:bodyPr/>
                    <a:lstStyle/>
                    <a:p>
                      <a:pPr>
                        <a:buFont typeface="Arial" pitchFamily="34" charset="0"/>
                        <a:buChar char="•"/>
                      </a:pPr>
                      <a:r>
                        <a:rPr lang="en-US" sz="1200" dirty="0" smtClean="0"/>
                        <a:t>Asthma assessment</a:t>
                      </a:r>
                    </a:p>
                    <a:p>
                      <a:pPr>
                        <a:buFont typeface="Arial" pitchFamily="34" charset="0"/>
                        <a:buChar char="•"/>
                      </a:pPr>
                      <a:r>
                        <a:rPr lang="en-US" sz="1200" dirty="0" smtClean="0"/>
                        <a:t>Use of appropriate medications</a:t>
                      </a:r>
                      <a:br>
                        <a:rPr lang="en-US" sz="1200" dirty="0" smtClean="0"/>
                      </a:br>
                      <a:r>
                        <a:rPr lang="en-US" sz="1200" dirty="0" smtClean="0"/>
                        <a:t/>
                      </a:r>
                      <a:br>
                        <a:rPr lang="en-US" sz="1200" dirty="0" smtClean="0"/>
                      </a:br>
                      <a:endParaRPr lang="en-US" sz="1200" dirty="0" smtClean="0"/>
                    </a:p>
                    <a:p>
                      <a:pPr>
                        <a:buFont typeface="Arial" pitchFamily="34" charset="0"/>
                        <a:buChar char="•"/>
                      </a:pPr>
                      <a:r>
                        <a:rPr lang="en-US" sz="1200" dirty="0" smtClean="0"/>
                        <a:t>Influenza  vaccination rates</a:t>
                      </a:r>
                      <a:br>
                        <a:rPr lang="en-US" sz="1200" dirty="0" smtClean="0"/>
                      </a:br>
                      <a:r>
                        <a:rPr lang="en-US" sz="1200" dirty="0" smtClean="0"/>
                        <a:t/>
                      </a:r>
                      <a:br>
                        <a:rPr lang="en-US" sz="1200" dirty="0" smtClean="0"/>
                      </a:br>
                      <a:r>
                        <a:rPr lang="en-US" sz="1200" dirty="0" smtClean="0"/>
                        <a:t> (Source: EHR)</a:t>
                      </a:r>
                      <a:endParaRPr lang="en-US" sz="1200" dirty="0"/>
                    </a:p>
                  </a:txBody>
                  <a:tcPr/>
                </a:tc>
                <a:tc rowSpan="2">
                  <a:txBody>
                    <a:bodyPr/>
                    <a:lstStyle/>
                    <a:p>
                      <a:pPr>
                        <a:buFont typeface="Arial" pitchFamily="34" charset="0"/>
                        <a:buChar char="•"/>
                      </a:pPr>
                      <a:r>
                        <a:rPr lang="en-US" sz="1200" dirty="0" smtClean="0"/>
                        <a:t>ED visits (</a:t>
                      </a:r>
                      <a:r>
                        <a:rPr lang="en-US" sz="1200" dirty="0" err="1" smtClean="0"/>
                        <a:t>syndromic</a:t>
                      </a:r>
                      <a:r>
                        <a:rPr lang="en-US" sz="1200" dirty="0" smtClean="0"/>
                        <a:t> surveillance)</a:t>
                      </a:r>
                      <a:br>
                        <a:rPr lang="en-US" sz="1200" dirty="0" smtClean="0"/>
                      </a:br>
                      <a:endParaRPr lang="en-US" sz="1200" dirty="0" smtClean="0"/>
                    </a:p>
                    <a:p>
                      <a:pPr>
                        <a:buFont typeface="Arial" pitchFamily="34" charset="0"/>
                        <a:buChar char="•"/>
                      </a:pPr>
                      <a:r>
                        <a:rPr lang="en-US" sz="1200" dirty="0" smtClean="0"/>
                        <a:t>ED visit and Hospitalizations  </a:t>
                      </a:r>
                      <a:r>
                        <a:rPr lang="en-US" sz="1200" smtClean="0"/>
                        <a:t>and costs</a:t>
                      </a:r>
                      <a:endParaRPr lang="en-US" sz="1200" dirty="0" smtClean="0"/>
                    </a:p>
                    <a:p>
                      <a:pPr>
                        <a:buFont typeface="Arial" pitchFamily="34" charset="0"/>
                        <a:buChar char="•"/>
                      </a:pPr>
                      <a:endParaRPr lang="en-US" sz="1200" dirty="0" smtClean="0"/>
                    </a:p>
                    <a:p>
                      <a:pPr>
                        <a:buFont typeface="Arial" pitchFamily="34" charset="0"/>
                        <a:buChar char="•"/>
                      </a:pPr>
                      <a:r>
                        <a:rPr lang="en-US" sz="1200" dirty="0" smtClean="0"/>
                        <a:t>Avoidable ED visits</a:t>
                      </a:r>
                    </a:p>
                    <a:p>
                      <a:pPr>
                        <a:buFont typeface="Arial" pitchFamily="34" charset="0"/>
                        <a:buNone/>
                      </a:pPr>
                      <a:r>
                        <a:rPr lang="en-US" sz="1200" dirty="0" smtClean="0"/>
                        <a:t>(HHDB/AHRQ algorithm)</a:t>
                      </a:r>
                      <a:br>
                        <a:rPr lang="en-US" sz="1200" dirty="0" smtClean="0"/>
                      </a:br>
                      <a:r>
                        <a:rPr lang="en-US" sz="1200" dirty="0" smtClean="0"/>
                        <a:t/>
                      </a:r>
                      <a:br>
                        <a:rPr lang="en-US" sz="1200" dirty="0" smtClean="0"/>
                      </a:br>
                      <a:r>
                        <a:rPr lang="en-US" sz="1200" dirty="0" smtClean="0"/>
                        <a:t>Asthma attacks, asthma related missed  school and activity limitation </a:t>
                      </a:r>
                      <a:r>
                        <a:rPr lang="en-US" sz="1200" b="1" dirty="0" smtClean="0"/>
                        <a:t>(</a:t>
                      </a:r>
                      <a:r>
                        <a:rPr lang="en-US" sz="1200" b="0" dirty="0" smtClean="0"/>
                        <a:t>BRFSS asthma call-back survey</a:t>
                      </a:r>
                      <a:r>
                        <a:rPr lang="en-US" sz="1200" dirty="0" smtClean="0"/>
                        <a:t>)</a:t>
                      </a:r>
                      <a:endParaRPr lang="en-US" sz="1200" dirty="0"/>
                    </a:p>
                  </a:txBody>
                  <a:tcPr/>
                </a:tc>
              </a:tr>
              <a:tr h="547548">
                <a:tc vMerge="1">
                  <a:txBody>
                    <a:bodyPr/>
                    <a:lstStyle/>
                    <a:p>
                      <a:endParaRPr lang="en-US" dirty="0" smtClean="0"/>
                    </a:p>
                  </a:txBody>
                  <a:tcPr/>
                </a:tc>
                <a:tc gridSpan="2">
                  <a:txBody>
                    <a:bodyPr/>
                    <a:lstStyle/>
                    <a:p>
                      <a:pPr>
                        <a:buFont typeface="Arial" pitchFamily="34" charset="0"/>
                        <a:buChar char="•"/>
                      </a:pPr>
                      <a:r>
                        <a:rPr lang="en-US" sz="1200" dirty="0" smtClean="0"/>
                        <a:t>Multidisciplinary team-based</a:t>
                      </a:r>
                      <a:r>
                        <a:rPr lang="en-US" sz="1200" baseline="0" dirty="0" smtClean="0"/>
                        <a:t>  education and care</a:t>
                      </a:r>
                      <a:r>
                        <a:rPr lang="en-US" sz="1200" dirty="0" smtClean="0"/>
                        <a:t>,</a:t>
                      </a:r>
                      <a:r>
                        <a:rPr lang="en-US" sz="1200" baseline="0" dirty="0" smtClean="0"/>
                        <a:t> including CHW, clinical telephonic consultation </a:t>
                      </a:r>
                      <a:endParaRPr lang="en-US" sz="1200" dirty="0" smtClean="0"/>
                    </a:p>
                    <a:p>
                      <a:pPr>
                        <a:buFont typeface="Arial" pitchFamily="34" charset="0"/>
                        <a:buNone/>
                      </a:pPr>
                      <a:endParaRPr lang="en-US" sz="1200" dirty="0"/>
                    </a:p>
                  </a:txBody>
                  <a:tcPr/>
                </a:tc>
                <a:tc hMerge="1">
                  <a:txBody>
                    <a:bodyPr/>
                    <a:lstStyle/>
                    <a:p>
                      <a:pPr>
                        <a:buFont typeface="Arial" pitchFamily="34" charset="0"/>
                        <a:buNone/>
                      </a:pPr>
                      <a:endParaRPr lang="en-US" dirty="0"/>
                    </a:p>
                  </a:txBody>
                  <a:tcPr/>
                </a:tc>
                <a:tc vMerge="1">
                  <a:txBody>
                    <a:bodyPr/>
                    <a:lstStyle/>
                    <a:p>
                      <a:pPr>
                        <a:buFont typeface="Arial" pitchFamily="34" charset="0"/>
                        <a:buChar char="•"/>
                      </a:pPr>
                      <a:endParaRPr lang="en-US" dirty="0"/>
                    </a:p>
                  </a:txBody>
                  <a:tcPr/>
                </a:tc>
                <a:tc vMerge="1">
                  <a:txBody>
                    <a:bodyPr/>
                    <a:lstStyle/>
                    <a:p>
                      <a:pPr>
                        <a:buFont typeface="Arial" pitchFamily="34" charset="0"/>
                        <a:buChar char="•"/>
                      </a:pPr>
                      <a:endParaRPr lang="en-US" dirty="0"/>
                    </a:p>
                  </a:txBody>
                  <a:tcPr/>
                </a:tc>
              </a:tr>
            </a:tbl>
          </a:graphicData>
        </a:graphic>
      </p:graphicFrame>
    </p:spTree>
    <p:extLst>
      <p:ext uri="{BB962C8B-B14F-4D97-AF65-F5344CB8AC3E}">
        <p14:creationId xmlns:p14="http://schemas.microsoft.com/office/powerpoint/2010/main" val="1534176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Planning Steps</a:t>
            </a:r>
            <a:endParaRPr lang="en-US" dirty="0"/>
          </a:p>
        </p:txBody>
      </p:sp>
      <p:sp>
        <p:nvSpPr>
          <p:cNvPr id="8" name="Content Placeholder 7"/>
          <p:cNvSpPr>
            <a:spLocks noGrp="1"/>
          </p:cNvSpPr>
          <p:nvPr>
            <p:ph idx="1"/>
          </p:nvPr>
        </p:nvSpPr>
        <p:spPr/>
        <p:txBody>
          <a:bodyPr>
            <a:normAutofit fontScale="77500" lnSpcReduction="20000"/>
          </a:bodyPr>
          <a:lstStyle/>
          <a:p>
            <a:r>
              <a:rPr lang="en-US" dirty="0" smtClean="0"/>
              <a:t>Engage stakeholders</a:t>
            </a:r>
          </a:p>
          <a:p>
            <a:pPr marL="0" indent="0">
              <a:buNone/>
            </a:pPr>
            <a:endParaRPr lang="en-US" dirty="0" smtClean="0"/>
          </a:p>
          <a:p>
            <a:r>
              <a:rPr lang="en-US" dirty="0" smtClean="0"/>
              <a:t>State health assessment: </a:t>
            </a:r>
          </a:p>
          <a:p>
            <a:pPr lvl="1"/>
            <a:r>
              <a:rPr lang="en-US" dirty="0" smtClean="0"/>
              <a:t>Collect and analyze data</a:t>
            </a:r>
          </a:p>
          <a:p>
            <a:pPr lvl="1"/>
            <a:r>
              <a:rPr lang="en-US" dirty="0" smtClean="0"/>
              <a:t>Collect and analyze feedback</a:t>
            </a:r>
          </a:p>
          <a:p>
            <a:pPr lvl="1"/>
            <a:r>
              <a:rPr lang="en-US" dirty="0" smtClean="0"/>
              <a:t>Review and decide health priorities</a:t>
            </a:r>
          </a:p>
          <a:p>
            <a:pPr marL="457200" lvl="1" indent="0">
              <a:buNone/>
            </a:pPr>
            <a:endParaRPr lang="en-US" dirty="0" smtClean="0"/>
          </a:p>
          <a:p>
            <a:r>
              <a:rPr lang="en-US" b="1" dirty="0" smtClean="0"/>
              <a:t>State health improvement plan: </a:t>
            </a:r>
          </a:p>
          <a:p>
            <a:pPr lvl="1"/>
            <a:r>
              <a:rPr lang="en-US" dirty="0" smtClean="0"/>
              <a:t>Create action plans and performance monitoring approaches</a:t>
            </a:r>
          </a:p>
          <a:p>
            <a:pPr lvl="1"/>
            <a:r>
              <a:rPr lang="en-US" dirty="0" smtClean="0"/>
              <a:t>Obtain feedback and approval; align organizational work with the plan</a:t>
            </a:r>
          </a:p>
          <a:p>
            <a:pPr lvl="1"/>
            <a:r>
              <a:rPr lang="en-US" dirty="0" smtClean="0"/>
              <a:t>Launch the plan and track progress</a:t>
            </a:r>
          </a:p>
          <a:p>
            <a:endParaRPr lang="en-US" dirty="0" smtClean="0"/>
          </a:p>
          <a:p>
            <a:endParaRPr lang="en-US" dirty="0"/>
          </a:p>
        </p:txBody>
      </p:sp>
      <p:sp>
        <p:nvSpPr>
          <p:cNvPr id="5" name="Date Placeholder 4"/>
          <p:cNvSpPr>
            <a:spLocks noGrp="1"/>
          </p:cNvSpPr>
          <p:nvPr>
            <p:ph type="dt" sz="half" idx="10"/>
          </p:nvPr>
        </p:nvSpPr>
        <p:spPr/>
        <p:txBody>
          <a:bodyPr/>
          <a:lstStyle/>
          <a:p>
            <a:fld id="{4E0EF262-FADB-4A09-B9AE-E6E261C766FF}" type="datetime1">
              <a:rPr lang="en-US" smtClean="0"/>
              <a:t>6/19/2015</a:t>
            </a:fld>
            <a:endParaRPr lang="en-US" dirty="0"/>
          </a:p>
        </p:txBody>
      </p:sp>
      <p:sp>
        <p:nvSpPr>
          <p:cNvPr id="6" name="Slide Number Placeholder 5"/>
          <p:cNvSpPr>
            <a:spLocks noGrp="1"/>
          </p:cNvSpPr>
          <p:nvPr>
            <p:ph type="sldNum" sz="quarter" idx="12"/>
          </p:nvPr>
        </p:nvSpPr>
        <p:spPr/>
        <p:txBody>
          <a:bodyPr/>
          <a:lstStyle/>
          <a:p>
            <a:fld id="{4F0DC0A5-717A-4FB8-B85A-E148CA52A418}" type="slidenum">
              <a:rPr lang="en-US" smtClean="0"/>
              <a:t>23</a:t>
            </a:fld>
            <a:endParaRPr lang="en-US" dirty="0"/>
          </a:p>
        </p:txBody>
      </p:sp>
    </p:spTree>
    <p:extLst>
      <p:ext uri="{BB962C8B-B14F-4D97-AF65-F5344CB8AC3E}">
        <p14:creationId xmlns:p14="http://schemas.microsoft.com/office/powerpoint/2010/main" val="4113966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 steps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Final selection of health priorities for action. </a:t>
            </a:r>
          </a:p>
          <a:p>
            <a:pPr marL="514350" indent="-514350">
              <a:buFont typeface="+mj-lt"/>
              <a:buAutoNum type="arabicPeriod"/>
            </a:pPr>
            <a:r>
              <a:rPr lang="en-US" dirty="0" smtClean="0"/>
              <a:t>Develop resource of interventions to guide action planning. </a:t>
            </a:r>
          </a:p>
          <a:p>
            <a:pPr marL="514350" indent="-514350">
              <a:buFont typeface="+mj-lt"/>
              <a:buAutoNum type="arabicPeriod"/>
            </a:pPr>
            <a:r>
              <a:rPr lang="en-US" dirty="0" smtClean="0"/>
              <a:t>Assign working groups to health priority teams and develop an action plan. </a:t>
            </a:r>
          </a:p>
          <a:p>
            <a:pPr marL="514350" indent="-514350">
              <a:buFont typeface="+mj-lt"/>
              <a:buAutoNum type="arabicPeriod"/>
            </a:pPr>
            <a:r>
              <a:rPr lang="en-US" dirty="0" smtClean="0"/>
              <a:t>Review and revise action plans with Planning Council.  Obtain commitment for action. </a:t>
            </a:r>
          </a:p>
          <a:p>
            <a:pPr marL="514350" indent="-514350">
              <a:buFont typeface="+mj-lt"/>
              <a:buAutoNum type="arabicPeriod"/>
            </a:pPr>
            <a:r>
              <a:rPr lang="en-US" dirty="0" smtClean="0"/>
              <a:t>Finalize and hold three public hearings. </a:t>
            </a:r>
          </a:p>
          <a:p>
            <a:pPr marL="514350" indent="-514350">
              <a:buFont typeface="+mj-lt"/>
              <a:buAutoNum type="arabicPeriod"/>
            </a:pPr>
            <a:r>
              <a:rPr lang="en-US" dirty="0" smtClean="0"/>
              <a:t>Submit final plans to State Board of Health and Governor’s Office. </a:t>
            </a:r>
            <a:endParaRPr lang="en-US" dirty="0"/>
          </a:p>
        </p:txBody>
      </p:sp>
      <p:sp>
        <p:nvSpPr>
          <p:cNvPr id="4" name="Date Placeholder 3"/>
          <p:cNvSpPr>
            <a:spLocks noGrp="1"/>
          </p:cNvSpPr>
          <p:nvPr>
            <p:ph type="dt" sz="half" idx="10"/>
          </p:nvPr>
        </p:nvSpPr>
        <p:spPr/>
        <p:txBody>
          <a:bodyPr/>
          <a:lstStyle/>
          <a:p>
            <a:fld id="{7046CFAF-9A57-4B64-A317-7B1887CC039C}" type="datetime1">
              <a:rPr lang="en-US" smtClean="0"/>
              <a:t>6/19/2015</a:t>
            </a:fld>
            <a:endParaRPr lang="en-US" dirty="0"/>
          </a:p>
        </p:txBody>
      </p:sp>
      <p:sp>
        <p:nvSpPr>
          <p:cNvPr id="5" name="Slide Number Placeholder 4"/>
          <p:cNvSpPr>
            <a:spLocks noGrp="1"/>
          </p:cNvSpPr>
          <p:nvPr>
            <p:ph type="sldNum" sz="quarter" idx="12"/>
          </p:nvPr>
        </p:nvSpPr>
        <p:spPr/>
        <p:txBody>
          <a:bodyPr/>
          <a:lstStyle/>
          <a:p>
            <a:fld id="{4F0DC0A5-717A-4FB8-B85A-E148CA52A418}" type="slidenum">
              <a:rPr lang="en-US" smtClean="0"/>
              <a:t>24</a:t>
            </a:fld>
            <a:endParaRPr lang="en-US" dirty="0"/>
          </a:p>
        </p:txBody>
      </p:sp>
    </p:spTree>
    <p:extLst>
      <p:ext uri="{BB962C8B-B14F-4D97-AF65-F5344CB8AC3E}">
        <p14:creationId xmlns:p14="http://schemas.microsoft.com/office/powerpoint/2010/main" val="2674109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Brief</a:t>
            </a:r>
            <a:r>
              <a:rPr lang="en-US" dirty="0" smtClean="0"/>
              <a:t> </a:t>
            </a:r>
            <a:r>
              <a:rPr lang="en-US" i="1" dirty="0" smtClean="0"/>
              <a:t>State Innovation Model (SIM) Overview</a:t>
            </a:r>
            <a:endParaRPr lang="en-US" i="1" dirty="0"/>
          </a:p>
        </p:txBody>
      </p:sp>
      <p:sp>
        <p:nvSpPr>
          <p:cNvPr id="3" name="Content Placeholder 2"/>
          <p:cNvSpPr>
            <a:spLocks noGrp="1"/>
          </p:cNvSpPr>
          <p:nvPr>
            <p:ph idx="1"/>
          </p:nvPr>
        </p:nvSpPr>
        <p:spPr/>
        <p:txBody>
          <a:bodyPr/>
          <a:lstStyle/>
          <a:p>
            <a:r>
              <a:rPr lang="en-US" dirty="0" smtClean="0"/>
              <a:t>Overview of SIM</a:t>
            </a:r>
          </a:p>
          <a:p>
            <a:r>
              <a:rPr lang="en-US" dirty="0" smtClean="0"/>
              <a:t>SIM History in Illinois</a:t>
            </a:r>
          </a:p>
          <a:p>
            <a:r>
              <a:rPr lang="en-US" dirty="0" smtClean="0"/>
              <a:t>Illinois Current Approach to the SIM</a:t>
            </a:r>
          </a:p>
        </p:txBody>
      </p:sp>
    </p:spTree>
    <p:extLst>
      <p:ext uri="{BB962C8B-B14F-4D97-AF65-F5344CB8AC3E}">
        <p14:creationId xmlns:p14="http://schemas.microsoft.com/office/powerpoint/2010/main" val="2495998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 Funding - CMMI</a:t>
            </a:r>
            <a:endParaRPr lang="en-US" dirty="0"/>
          </a:p>
        </p:txBody>
      </p:sp>
      <p:sp>
        <p:nvSpPr>
          <p:cNvPr id="3" name="Content Placeholder 2"/>
          <p:cNvSpPr>
            <a:spLocks noGrp="1"/>
          </p:cNvSpPr>
          <p:nvPr>
            <p:ph idx="1"/>
          </p:nvPr>
        </p:nvSpPr>
        <p:spPr/>
        <p:txBody>
          <a:bodyPr/>
          <a:lstStyle/>
          <a:p>
            <a:r>
              <a:rPr lang="en-US" dirty="0"/>
              <a:t>F</a:t>
            </a:r>
            <a:r>
              <a:rPr lang="en-US" dirty="0" smtClean="0"/>
              <a:t>inancial </a:t>
            </a:r>
            <a:r>
              <a:rPr lang="en-US" dirty="0"/>
              <a:t>and technical support </a:t>
            </a:r>
            <a:r>
              <a:rPr lang="en-US" dirty="0" smtClean="0"/>
              <a:t>for state-led projects seeking to achieve:</a:t>
            </a:r>
          </a:p>
          <a:p>
            <a:pPr lvl="1"/>
            <a:r>
              <a:rPr lang="en-US" dirty="0"/>
              <a:t>M</a:t>
            </a:r>
            <a:r>
              <a:rPr lang="en-US" dirty="0" smtClean="0"/>
              <a:t>ulti-payer </a:t>
            </a:r>
            <a:r>
              <a:rPr lang="en-US" dirty="0"/>
              <a:t>health care payment and service delivery </a:t>
            </a:r>
            <a:r>
              <a:rPr lang="en-US" dirty="0" smtClean="0"/>
              <a:t>models</a:t>
            </a:r>
          </a:p>
          <a:p>
            <a:pPr lvl="1"/>
            <a:r>
              <a:rPr lang="en-US" dirty="0"/>
              <a:t>I</a:t>
            </a:r>
            <a:r>
              <a:rPr lang="en-US" dirty="0" smtClean="0"/>
              <a:t>mproved health system performance, increase quality of care and reduced costs</a:t>
            </a:r>
          </a:p>
          <a:p>
            <a:pPr lvl="1"/>
            <a:r>
              <a:rPr lang="en-US" dirty="0"/>
              <a:t>I</a:t>
            </a:r>
            <a:r>
              <a:rPr lang="en-US" dirty="0" smtClean="0"/>
              <a:t>mpacting all state residents</a:t>
            </a:r>
          </a:p>
        </p:txBody>
      </p:sp>
    </p:spTree>
    <p:extLst>
      <p:ext uri="{BB962C8B-B14F-4D97-AF65-F5344CB8AC3E}">
        <p14:creationId xmlns:p14="http://schemas.microsoft.com/office/powerpoint/2010/main" val="3035524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 History in Illinois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2013, Illinois received $2.5 million dollars for a six month planning effort which created the Alliance for Health Plan</a:t>
            </a:r>
          </a:p>
          <a:p>
            <a:r>
              <a:rPr lang="en-US" dirty="0" smtClean="0"/>
              <a:t>The previous Administration created the Governor’s Office of Health Innovation and Transformation through executive order</a:t>
            </a:r>
          </a:p>
          <a:p>
            <a:r>
              <a:rPr lang="en-US" dirty="0" smtClean="0"/>
              <a:t>In the summer of 2014, hundreds of stakeholders participated in workgroup meetings producing recommendations for implementation</a:t>
            </a:r>
          </a:p>
          <a:p>
            <a:r>
              <a:rPr lang="en-US" dirty="0" smtClean="0"/>
              <a:t>Illinois applied for $98 million model test funding </a:t>
            </a:r>
          </a:p>
          <a:p>
            <a:r>
              <a:rPr lang="en-US" dirty="0" smtClean="0"/>
              <a:t>Illinois received a continued planning grant for $3 million </a:t>
            </a:r>
          </a:p>
        </p:txBody>
      </p:sp>
    </p:spTree>
    <p:extLst>
      <p:ext uri="{BB962C8B-B14F-4D97-AF65-F5344CB8AC3E}">
        <p14:creationId xmlns:p14="http://schemas.microsoft.com/office/powerpoint/2010/main" val="196004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Challenges/Barriers of Previous SIM Efforts</a:t>
            </a:r>
            <a:endParaRPr lang="en-US" dirty="0"/>
          </a:p>
        </p:txBody>
      </p:sp>
      <p:sp>
        <p:nvSpPr>
          <p:cNvPr id="3" name="Content Placeholder 2"/>
          <p:cNvSpPr>
            <a:spLocks noGrp="1"/>
          </p:cNvSpPr>
          <p:nvPr>
            <p:ph idx="1"/>
          </p:nvPr>
        </p:nvSpPr>
        <p:spPr/>
        <p:txBody>
          <a:bodyPr/>
          <a:lstStyle/>
          <a:p>
            <a:r>
              <a:rPr lang="en-US" dirty="0" smtClean="0"/>
              <a:t>Stakeholder Fatigue</a:t>
            </a:r>
          </a:p>
          <a:p>
            <a:r>
              <a:rPr lang="en-US" dirty="0" smtClean="0"/>
              <a:t>Lack of Payer Engagement</a:t>
            </a:r>
          </a:p>
          <a:p>
            <a:r>
              <a:rPr lang="en-US" dirty="0" smtClean="0"/>
              <a:t>Lack of Operational Plan</a:t>
            </a:r>
          </a:p>
          <a:p>
            <a:r>
              <a:rPr lang="en-US" dirty="0" smtClean="0"/>
              <a:t>Lack of Focused Strategic Vision</a:t>
            </a:r>
            <a:endParaRPr lang="en-US" dirty="0"/>
          </a:p>
        </p:txBody>
      </p:sp>
    </p:spTree>
    <p:extLst>
      <p:ext uri="{BB962C8B-B14F-4D97-AF65-F5344CB8AC3E}">
        <p14:creationId xmlns:p14="http://schemas.microsoft.com/office/powerpoint/2010/main" val="4080362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 Opportunities with a Refreshed Administration</a:t>
            </a:r>
            <a:endParaRPr lang="en-US" dirty="0"/>
          </a:p>
        </p:txBody>
      </p:sp>
      <p:sp>
        <p:nvSpPr>
          <p:cNvPr id="3" name="Content Placeholder 2"/>
          <p:cNvSpPr>
            <a:spLocks noGrp="1"/>
          </p:cNvSpPr>
          <p:nvPr>
            <p:ph idx="1"/>
          </p:nvPr>
        </p:nvSpPr>
        <p:spPr/>
        <p:txBody>
          <a:bodyPr/>
          <a:lstStyle/>
          <a:p>
            <a:r>
              <a:rPr lang="en-US" dirty="0" smtClean="0"/>
              <a:t>Create a clear pragmatic, “do-able” vision</a:t>
            </a:r>
          </a:p>
          <a:p>
            <a:r>
              <a:rPr lang="en-US" dirty="0" smtClean="0"/>
              <a:t>Align and engage State Agency Leadership early – and truly align state efforts</a:t>
            </a:r>
          </a:p>
          <a:p>
            <a:r>
              <a:rPr lang="en-US" dirty="0" smtClean="0"/>
              <a:t>Reduce duplicative efforts that waste time and resources</a:t>
            </a:r>
          </a:p>
          <a:p>
            <a:endParaRPr lang="en-US" dirty="0"/>
          </a:p>
        </p:txBody>
      </p:sp>
    </p:spTree>
    <p:extLst>
      <p:ext uri="{BB962C8B-B14F-4D97-AF65-F5344CB8AC3E}">
        <p14:creationId xmlns:p14="http://schemas.microsoft.com/office/powerpoint/2010/main" val="322978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632EF01-5502-41F4-BCAE-790145E45568}" type="slidenum">
              <a:rPr lang="en-US" altLang="en-US"/>
              <a:pPr eaLnBrk="1" hangingPunct="1"/>
              <a:t>3</a:t>
            </a:fld>
            <a:endParaRPr lang="en-US" altLang="en-US"/>
          </a:p>
        </p:txBody>
      </p:sp>
      <p:sp>
        <p:nvSpPr>
          <p:cNvPr id="3075" name="Rectangle 2"/>
          <p:cNvSpPr>
            <a:spLocks noGrp="1" noChangeArrowheads="1"/>
          </p:cNvSpPr>
          <p:nvPr>
            <p:ph type="title"/>
          </p:nvPr>
        </p:nvSpPr>
        <p:spPr/>
        <p:txBody>
          <a:bodyPr/>
          <a:lstStyle/>
          <a:p>
            <a:pPr eaLnBrk="1" hangingPunct="1"/>
            <a:r>
              <a:rPr lang="en-US" altLang="en-US" smtClean="0">
                <a:ea typeface="ＭＳ Ｐゴシック" pitchFamily="34" charset="-128"/>
              </a:rPr>
              <a:t>Today’s Agenda</a:t>
            </a:r>
          </a:p>
        </p:txBody>
      </p:sp>
      <p:sp>
        <p:nvSpPr>
          <p:cNvPr id="3076" name="Rectangle 3"/>
          <p:cNvSpPr>
            <a:spLocks noGrp="1" noChangeArrowheads="1"/>
          </p:cNvSpPr>
          <p:nvPr>
            <p:ph type="body" idx="1"/>
          </p:nvPr>
        </p:nvSpPr>
        <p:spPr/>
        <p:txBody>
          <a:bodyPr>
            <a:normAutofit fontScale="85000" lnSpcReduction="20000"/>
          </a:bodyPr>
          <a:lstStyle/>
          <a:p>
            <a:pPr marL="457200" indent="-457200">
              <a:buFontTx/>
              <a:buAutoNum type="arabicPeriod"/>
            </a:pPr>
            <a:r>
              <a:rPr lang="en-US" altLang="en-US" dirty="0" smtClean="0">
                <a:ea typeface="ＭＳ Ｐゴシック" pitchFamily="34" charset="-128"/>
              </a:rPr>
              <a:t>Introductions and Welcome</a:t>
            </a:r>
          </a:p>
          <a:p>
            <a:pPr marL="457200" indent="-457200">
              <a:buFontTx/>
              <a:buAutoNum type="arabicPeriod"/>
            </a:pPr>
            <a:r>
              <a:rPr lang="en-US" altLang="en-US" dirty="0" smtClean="0">
                <a:ea typeface="ＭＳ Ｐゴシック" pitchFamily="34" charset="-128"/>
              </a:rPr>
              <a:t>Overview of the assessment and planning process </a:t>
            </a:r>
          </a:p>
          <a:p>
            <a:pPr marL="857250" lvl="1" indent="-457200"/>
            <a:r>
              <a:rPr lang="en-US" altLang="en-US" dirty="0" smtClean="0">
                <a:ea typeface="ＭＳ Ｐゴシック" pitchFamily="34" charset="-128"/>
              </a:rPr>
              <a:t>Engagement</a:t>
            </a:r>
          </a:p>
          <a:p>
            <a:pPr marL="857250" lvl="1" indent="-457200"/>
            <a:r>
              <a:rPr lang="en-US" altLang="en-US" dirty="0" smtClean="0">
                <a:ea typeface="ＭＳ Ｐゴシック" pitchFamily="34" charset="-128"/>
              </a:rPr>
              <a:t>Assessment</a:t>
            </a:r>
          </a:p>
          <a:p>
            <a:pPr marL="857250" lvl="1" indent="-457200"/>
            <a:r>
              <a:rPr lang="en-US" altLang="en-US" dirty="0" smtClean="0">
                <a:ea typeface="ＭＳ Ｐゴシック" pitchFamily="34" charset="-128"/>
              </a:rPr>
              <a:t>Planning </a:t>
            </a:r>
          </a:p>
          <a:p>
            <a:pPr marL="514350" indent="-514350">
              <a:buFont typeface="+mj-lt"/>
              <a:buAutoNum type="arabicPeriod"/>
            </a:pPr>
            <a:r>
              <a:rPr lang="en-US" altLang="en-US" dirty="0" smtClean="0">
                <a:ea typeface="ＭＳ Ｐゴシック" pitchFamily="34" charset="-128"/>
              </a:rPr>
              <a:t>State Innovation Model</a:t>
            </a:r>
          </a:p>
          <a:p>
            <a:pPr marL="514350" indent="-514350">
              <a:buFont typeface="+mj-lt"/>
              <a:buAutoNum type="arabicPeriod"/>
            </a:pPr>
            <a:r>
              <a:rPr lang="en-US" altLang="en-US" dirty="0" smtClean="0">
                <a:ea typeface="ＭＳ Ｐゴシック" pitchFamily="34" charset="-128"/>
              </a:rPr>
              <a:t>Review Roles and Responsibilities</a:t>
            </a:r>
          </a:p>
          <a:p>
            <a:pPr marL="457200" indent="-457200">
              <a:buFontTx/>
              <a:buAutoNum type="arabicPeriod"/>
            </a:pPr>
            <a:r>
              <a:rPr lang="en-US" altLang="en-US" dirty="0" smtClean="0">
                <a:ea typeface="ＭＳ Ｐゴシック" pitchFamily="34" charset="-128"/>
              </a:rPr>
              <a:t>SHIP Member Questions</a:t>
            </a:r>
          </a:p>
          <a:p>
            <a:pPr marL="457200" indent="-457200">
              <a:buFontTx/>
              <a:buAutoNum type="arabicPeriod"/>
            </a:pPr>
            <a:r>
              <a:rPr lang="en-US" altLang="en-US" dirty="0" smtClean="0">
                <a:ea typeface="ＭＳ Ｐゴシック" pitchFamily="34" charset="-128"/>
              </a:rPr>
              <a:t>Action Steps and Next Meeting</a:t>
            </a:r>
          </a:p>
          <a:p>
            <a:pPr marL="457200" indent="-457200">
              <a:buFontTx/>
              <a:buAutoNum type="arabicPeriod"/>
            </a:pPr>
            <a:r>
              <a:rPr lang="en-US" altLang="en-US" dirty="0" smtClean="0">
                <a:ea typeface="ＭＳ Ｐゴシック" pitchFamily="34" charset="-128"/>
              </a:rPr>
              <a:t>Public Comment</a:t>
            </a:r>
          </a:p>
          <a:p>
            <a:pPr marL="457200" indent="-457200">
              <a:buFontTx/>
              <a:buAutoNum type="arabicPeriod"/>
            </a:pPr>
            <a:r>
              <a:rPr lang="en-US" altLang="en-US" smtClean="0">
                <a:ea typeface="ＭＳ Ｐゴシック" pitchFamily="34" charset="-128"/>
              </a:rPr>
              <a:t>Adjourn</a:t>
            </a:r>
            <a:endParaRPr lang="en-US" altLang="en-US" dirty="0" smtClean="0">
              <a:ea typeface="ＭＳ Ｐゴシック" pitchFamily="34" charset="-128"/>
            </a:endParaRPr>
          </a:p>
          <a:p>
            <a:pPr marL="457200" indent="-457200">
              <a:buFontTx/>
              <a:buNone/>
            </a:pPr>
            <a:endParaRPr lang="en-US" altLang="en-US" sz="2400" dirty="0" smtClean="0">
              <a:ea typeface="ＭＳ Ｐゴシック" pitchFamily="34" charset="-128"/>
            </a:endParaRPr>
          </a:p>
        </p:txBody>
      </p:sp>
    </p:spTree>
    <p:extLst>
      <p:ext uri="{BB962C8B-B14F-4D97-AF65-F5344CB8AC3E}">
        <p14:creationId xmlns:p14="http://schemas.microsoft.com/office/powerpoint/2010/main" val="1361589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Illinois’ State Innovation Model</a:t>
            </a:r>
            <a:br>
              <a:rPr lang="en-US" b="1" dirty="0" smtClean="0"/>
            </a:br>
            <a:r>
              <a:rPr lang="en-US" b="1" i="1" dirty="0" smtClean="0"/>
              <a:t>Healthy Illinois</a:t>
            </a:r>
            <a:endParaRPr lang="en-US" b="1"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lvl="0"/>
            <a:r>
              <a:rPr lang="en-US" i="1" dirty="0" smtClean="0">
                <a:latin typeface="Arial" panose="020B0604020202020204" pitchFamily="34" charset="0"/>
                <a:cs typeface="Arial" panose="020B0604020202020204" pitchFamily="34" charset="0"/>
              </a:rPr>
              <a:t>By </a:t>
            </a:r>
            <a:r>
              <a:rPr lang="en-US" i="1" dirty="0">
                <a:latin typeface="Arial" panose="020B0604020202020204" pitchFamily="34" charset="0"/>
                <a:cs typeface="Arial" panose="020B0604020202020204" pitchFamily="34" charset="0"/>
              </a:rPr>
              <a:t>2016, Illinois will build a framework for a robust and sustainable value-based healthcare system, that will allow </a:t>
            </a:r>
            <a:r>
              <a:rPr lang="en-US" i="1" dirty="0" smtClean="0">
                <a:latin typeface="Arial" panose="020B0604020202020204" pitchFamily="34" charset="0"/>
                <a:cs typeface="Arial" panose="020B0604020202020204" pitchFamily="34" charset="0"/>
              </a:rPr>
              <a:t>for:</a:t>
            </a:r>
          </a:p>
          <a:p>
            <a:pPr lvl="1"/>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majority of patients to receive care that is patient-centered and coordinated across </a:t>
            </a:r>
            <a:r>
              <a:rPr lang="en-US" dirty="0" smtClean="0">
                <a:latin typeface="Arial" panose="020B0604020202020204" pitchFamily="34" charset="0"/>
                <a:cs typeface="Arial" panose="020B0604020202020204" pitchFamily="34" charset="0"/>
              </a:rPr>
              <a:t>settings.</a:t>
            </a:r>
          </a:p>
          <a:p>
            <a:pPr lvl="1"/>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development of measures and the alignment of incentives across payers to improve clinical outcomes, and reduce </a:t>
            </a:r>
            <a:r>
              <a:rPr lang="en-US" dirty="0" smtClean="0">
                <a:latin typeface="Arial" panose="020B0604020202020204" pitchFamily="34" charset="0"/>
                <a:cs typeface="Arial" panose="020B0604020202020204" pitchFamily="34" charset="0"/>
              </a:rPr>
              <a:t>costs.</a:t>
            </a:r>
          </a:p>
          <a:p>
            <a:pPr lvl="1"/>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culture of innovation and collaboration through the engagement of the Regional Health Networks (RHNs) to share best practices, foster rapid cycle improvement and improve local efforts</a:t>
            </a:r>
            <a:r>
              <a:rPr lang="en-US" dirty="0" smtClean="0">
                <a:latin typeface="Arial" panose="020B0604020202020204" pitchFamily="34" charset="0"/>
                <a:cs typeface="Arial" panose="020B0604020202020204" pitchFamily="34" charset="0"/>
              </a:rPr>
              <a:t>.</a:t>
            </a:r>
          </a:p>
          <a:p>
            <a:pPr lvl="1">
              <a:buNone/>
            </a:pPr>
            <a:r>
              <a:rPr lang="en-US" b="1" dirty="0" smtClean="0">
                <a:latin typeface="Arial" panose="020B0604020202020204" pitchFamily="34" charset="0"/>
                <a:cs typeface="Arial" panose="020B0604020202020204" pitchFamily="34" charset="0"/>
              </a:rPr>
              <a:t>DRAFT</a:t>
            </a:r>
            <a:endParaRPr lang="en-US"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20566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68809072"/>
              </p:ext>
            </p:extLst>
          </p:nvPr>
        </p:nvGraphicFramePr>
        <p:xfrm>
          <a:off x="1295400" y="838200"/>
          <a:ext cx="6512719" cy="5352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Straight Arrow Connector 11"/>
          <p:cNvCxnSpPr>
            <a:cxnSpLocks/>
          </p:cNvCxnSpPr>
          <p:nvPr/>
        </p:nvCxnSpPr>
        <p:spPr>
          <a:xfrm flipH="1">
            <a:off x="3807619" y="1983463"/>
            <a:ext cx="506730" cy="228600"/>
          </a:xfrm>
          <a:prstGeom prst="straightConnector1">
            <a:avLst/>
          </a:prstGeom>
          <a:ln w="63500">
            <a:solidFill>
              <a:srgbClr val="E4FC04"/>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3414713" y="3951963"/>
            <a:ext cx="657225" cy="0"/>
          </a:xfrm>
          <a:prstGeom prst="straightConnector1">
            <a:avLst/>
          </a:prstGeom>
          <a:ln w="63500">
            <a:solidFill>
              <a:srgbClr val="E4FC04"/>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5022056" y="1973940"/>
            <a:ext cx="500063" cy="238125"/>
          </a:xfrm>
          <a:prstGeom prst="straightConnector1">
            <a:avLst/>
          </a:prstGeom>
          <a:ln w="63500">
            <a:solidFill>
              <a:srgbClr val="E4FC04"/>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6022181" y="3208378"/>
            <a:ext cx="0" cy="495300"/>
          </a:xfrm>
          <a:prstGeom prst="straightConnector1">
            <a:avLst/>
          </a:prstGeom>
          <a:ln w="63500">
            <a:solidFill>
              <a:srgbClr val="E4FC04"/>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a:off x="4936331" y="3942440"/>
            <a:ext cx="657225" cy="9525"/>
          </a:xfrm>
          <a:prstGeom prst="straightConnector1">
            <a:avLst/>
          </a:prstGeom>
          <a:ln w="63500">
            <a:solidFill>
              <a:srgbClr val="E4FC04"/>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4572000" y="4648200"/>
            <a:ext cx="0" cy="438785"/>
          </a:xfrm>
          <a:prstGeom prst="straightConnector1">
            <a:avLst/>
          </a:prstGeom>
          <a:ln w="63500">
            <a:solidFill>
              <a:srgbClr val="E4FC04"/>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8" name="Text Box 2"/>
          <p:cNvSpPr txBox="1">
            <a:spLocks noChangeArrowheads="1"/>
          </p:cNvSpPr>
          <p:nvPr/>
        </p:nvSpPr>
        <p:spPr bwMode="auto">
          <a:xfrm>
            <a:off x="685800" y="323573"/>
            <a:ext cx="7391400" cy="4000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b="1" dirty="0">
                <a:latin typeface="Calibri"/>
                <a:ea typeface="Calibri"/>
                <a:cs typeface="Times New Roman"/>
              </a:rPr>
              <a:t>Healthy Illinois: Improving Quality, Reducing Costs, and Community-Driven</a:t>
            </a:r>
            <a:endParaRPr lang="en-US" sz="1100" dirty="0">
              <a:latin typeface="Calibri"/>
              <a:ea typeface="Calibri"/>
              <a:cs typeface="Times New Roman"/>
            </a:endParaRPr>
          </a:p>
        </p:txBody>
      </p:sp>
      <p:cxnSp>
        <p:nvCxnSpPr>
          <p:cNvPr id="19" name="Straight Arrow Connector 18"/>
          <p:cNvCxnSpPr>
            <a:cxnSpLocks/>
          </p:cNvCxnSpPr>
          <p:nvPr/>
        </p:nvCxnSpPr>
        <p:spPr>
          <a:xfrm flipH="1">
            <a:off x="3378994" y="4294863"/>
            <a:ext cx="692468" cy="0"/>
          </a:xfrm>
          <a:prstGeom prst="straightConnector1">
            <a:avLst/>
          </a:prstGeom>
          <a:ln w="63500">
            <a:solidFill>
              <a:srgbClr val="E4FC04"/>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4936331" y="4342488"/>
            <a:ext cx="657225" cy="0"/>
          </a:xfrm>
          <a:prstGeom prst="straightConnector1">
            <a:avLst/>
          </a:prstGeom>
          <a:ln w="63500">
            <a:solidFill>
              <a:srgbClr val="E4FC04"/>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3021806" y="3275690"/>
            <a:ext cx="0" cy="428625"/>
          </a:xfrm>
          <a:prstGeom prst="straightConnector1">
            <a:avLst/>
          </a:prstGeom>
          <a:ln w="63500">
            <a:solidFill>
              <a:srgbClr val="E4FC04"/>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22" name="Text Box 2"/>
          <p:cNvSpPr txBox="1">
            <a:spLocks noChangeArrowheads="1"/>
          </p:cNvSpPr>
          <p:nvPr/>
        </p:nvSpPr>
        <p:spPr bwMode="auto">
          <a:xfrm>
            <a:off x="1981200" y="5121291"/>
            <a:ext cx="5334000" cy="1721127"/>
          </a:xfrm>
          <a:prstGeom prst="rect">
            <a:avLst/>
          </a:prstGeom>
          <a:solidFill>
            <a:srgbClr val="F66B16"/>
          </a:solidFill>
          <a:ln w="9525">
            <a:solidFill>
              <a:srgbClr val="000000"/>
            </a:solidFill>
            <a:miter lim="800000"/>
            <a:headEnd/>
            <a:tailEnd/>
          </a:ln>
          <a:effectLst>
            <a:outerShdw blurRad="50800" dist="50800" dir="5400000" algn="ctr" rotWithShape="0">
              <a:schemeClr val="tx1"/>
            </a:outerShdw>
          </a:effectLst>
        </p:spPr>
        <p:txBody>
          <a:bodyPr rot="0" vert="horz" wrap="square" lIns="91440" tIns="45720" rIns="91440" bIns="45720" anchor="t" anchorCtr="0">
            <a:noAutofit/>
          </a:bodyPr>
          <a:lstStyle/>
          <a:p>
            <a:pPr algn="ctr">
              <a:lnSpc>
                <a:spcPct val="115000"/>
              </a:lnSpc>
            </a:pPr>
            <a:r>
              <a:rPr lang="en-US" sz="1600" b="1" dirty="0">
                <a:solidFill>
                  <a:srgbClr val="FFFFFF"/>
                </a:solidFill>
                <a:latin typeface="Arial"/>
                <a:ea typeface="Calibri"/>
                <a:cs typeface="Times New Roman"/>
              </a:rPr>
              <a:t>Illinois Health Innovation Transformation Plan </a:t>
            </a:r>
            <a:endParaRPr lang="en-US" sz="1600" dirty="0">
              <a:latin typeface="Calibri"/>
              <a:ea typeface="Calibri"/>
              <a:cs typeface="Times New Roman"/>
            </a:endParaRPr>
          </a:p>
          <a:p>
            <a:pPr marL="2286000">
              <a:lnSpc>
                <a:spcPct val="115000"/>
              </a:lnSpc>
            </a:pPr>
            <a:r>
              <a:rPr lang="en-US" sz="1100" b="1" dirty="0">
                <a:solidFill>
                  <a:srgbClr val="FFFFFF"/>
                </a:solidFill>
                <a:latin typeface="Arial"/>
                <a:ea typeface="Calibri"/>
                <a:cs typeface="Times New Roman"/>
              </a:rPr>
              <a:t>- SIM Action Plan</a:t>
            </a:r>
            <a:endParaRPr lang="en-US" sz="1100" dirty="0">
              <a:latin typeface="Calibri"/>
              <a:ea typeface="Calibri"/>
              <a:cs typeface="Times New Roman"/>
            </a:endParaRPr>
          </a:p>
          <a:p>
            <a:pPr marL="3086100" lvl="6" indent="-342900">
              <a:lnSpc>
                <a:spcPct val="115000"/>
              </a:lnSpc>
              <a:buFont typeface="Symbol"/>
              <a:buChar char=""/>
            </a:pPr>
            <a:r>
              <a:rPr lang="en-US" sz="1100" b="1" dirty="0">
                <a:solidFill>
                  <a:srgbClr val="FFFFFF"/>
                </a:solidFill>
                <a:latin typeface="Arial"/>
                <a:ea typeface="Calibri"/>
                <a:cs typeface="Times New Roman"/>
              </a:rPr>
              <a:t>Implementation Plan for Key Focus Areas</a:t>
            </a:r>
            <a:endParaRPr lang="en-US" sz="1100" dirty="0">
              <a:latin typeface="Calibri"/>
              <a:ea typeface="Calibri"/>
              <a:cs typeface="Times New Roman"/>
            </a:endParaRPr>
          </a:p>
          <a:p>
            <a:pPr marL="1828800" indent="457200">
              <a:lnSpc>
                <a:spcPct val="115000"/>
              </a:lnSpc>
            </a:pPr>
            <a:r>
              <a:rPr lang="en-US" sz="1100" b="1" dirty="0">
                <a:solidFill>
                  <a:srgbClr val="FFFFFF"/>
                </a:solidFill>
                <a:latin typeface="Arial"/>
                <a:ea typeface="Calibri"/>
                <a:cs typeface="Times New Roman"/>
              </a:rPr>
              <a:t>-  State Health Improvement Plan</a:t>
            </a:r>
            <a:endParaRPr lang="en-US" sz="1100" dirty="0">
              <a:latin typeface="Calibri"/>
              <a:ea typeface="Calibri"/>
              <a:cs typeface="Times New Roman"/>
            </a:endParaRPr>
          </a:p>
          <a:p>
            <a:pPr marL="3086100" lvl="6" indent="-342900">
              <a:lnSpc>
                <a:spcPct val="115000"/>
              </a:lnSpc>
              <a:buFont typeface="Symbol"/>
              <a:buChar char=""/>
            </a:pPr>
            <a:r>
              <a:rPr lang="en-US" sz="1100" b="1" dirty="0">
                <a:solidFill>
                  <a:srgbClr val="FFFFFF"/>
                </a:solidFill>
                <a:latin typeface="Arial"/>
                <a:ea typeface="Calibri"/>
                <a:cs typeface="Times New Roman"/>
              </a:rPr>
              <a:t>Plan for Population Health</a:t>
            </a:r>
            <a:endParaRPr lang="en-US" sz="1100" dirty="0">
              <a:latin typeface="Calibri"/>
              <a:ea typeface="Calibri"/>
              <a:cs typeface="Times New Roman"/>
            </a:endParaRPr>
          </a:p>
          <a:p>
            <a:pPr marL="3086100" lvl="6" indent="-342900">
              <a:lnSpc>
                <a:spcPct val="115000"/>
              </a:lnSpc>
              <a:buFont typeface="Symbol"/>
              <a:buChar char=""/>
            </a:pPr>
            <a:r>
              <a:rPr lang="en-US" sz="1100" b="1" dirty="0">
                <a:solidFill>
                  <a:srgbClr val="FFFFFF"/>
                </a:solidFill>
                <a:latin typeface="Arial"/>
                <a:ea typeface="Calibri"/>
                <a:cs typeface="Times New Roman"/>
              </a:rPr>
              <a:t>State Health Assessment</a:t>
            </a:r>
            <a:endParaRPr lang="en-US" sz="1100" dirty="0">
              <a:latin typeface="Calibri"/>
              <a:ea typeface="Calibri"/>
              <a:cs typeface="Times New Roman"/>
            </a:endParaRPr>
          </a:p>
          <a:p>
            <a:pPr marL="1828800" indent="457200">
              <a:lnSpc>
                <a:spcPct val="115000"/>
              </a:lnSpc>
            </a:pPr>
            <a:r>
              <a:rPr lang="en-US" sz="1100" b="1" dirty="0">
                <a:solidFill>
                  <a:srgbClr val="FFFFFF"/>
                </a:solidFill>
                <a:latin typeface="Arial"/>
                <a:ea typeface="Calibri"/>
                <a:cs typeface="Times New Roman"/>
              </a:rPr>
              <a:t>-1115 Waiver</a:t>
            </a:r>
            <a:endParaRPr lang="en-US" sz="1100" dirty="0">
              <a:latin typeface="Calibri"/>
              <a:ea typeface="Calibri"/>
              <a:cs typeface="Times New Roman"/>
            </a:endParaRPr>
          </a:p>
        </p:txBody>
      </p:sp>
      <p:sp>
        <p:nvSpPr>
          <p:cNvPr id="23" name="TextBox 22"/>
          <p:cNvSpPr txBox="1"/>
          <p:nvPr/>
        </p:nvSpPr>
        <p:spPr>
          <a:xfrm>
            <a:off x="152400" y="3733800"/>
            <a:ext cx="2728546" cy="1292662"/>
          </a:xfrm>
          <a:prstGeom prst="rect">
            <a:avLst/>
          </a:prstGeom>
          <a:noFill/>
        </p:spPr>
        <p:txBody>
          <a:bodyPr wrap="square" rtlCol="0">
            <a:spAutoFit/>
          </a:bodyPr>
          <a:lstStyle/>
          <a:p>
            <a:r>
              <a:rPr lang="en-US" sz="6000" b="1" dirty="0" smtClean="0"/>
              <a:t>DRAFT </a:t>
            </a:r>
          </a:p>
          <a:p>
            <a:endParaRPr lang="en-US" dirty="0"/>
          </a:p>
        </p:txBody>
      </p:sp>
    </p:spTree>
    <p:extLst>
      <p:ext uri="{BB962C8B-B14F-4D97-AF65-F5344CB8AC3E}">
        <p14:creationId xmlns:p14="http://schemas.microsoft.com/office/powerpoint/2010/main" val="3928685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69993578"/>
              </p:ext>
            </p:extLst>
          </p:nvPr>
        </p:nvGraphicFramePr>
        <p:xfrm>
          <a:off x="152400" y="76200"/>
          <a:ext cx="8991600" cy="6611940"/>
        </p:xfrm>
        <a:graphic>
          <a:graphicData uri="http://schemas.openxmlformats.org/drawingml/2006/table">
            <a:tbl>
              <a:tblPr/>
              <a:tblGrid>
                <a:gridCol w="3227388"/>
                <a:gridCol w="5764212"/>
              </a:tblGrid>
              <a:tr h="3841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Illinois</a:t>
                      </a:r>
                      <a:r>
                        <a:rPr kumimoji="0" lang="ja-JP" altLang="en-US" sz="1600" b="1" i="0" u="none" strike="noStrike" cap="none" normalizeH="0" baseline="0" dirty="0" smtClean="0">
                          <a:ln>
                            <a:noFill/>
                          </a:ln>
                          <a:solidFill>
                            <a:schemeClr val="tx1"/>
                          </a:solidFill>
                          <a:effectLst/>
                          <a:latin typeface="Arial" pitchFamily="34" charset="0"/>
                          <a:ea typeface="ＭＳ Ｐゴシック" pitchFamily="34" charset="-128"/>
                        </a:rPr>
                        <a:t>’</a:t>
                      </a:r>
                      <a:r>
                        <a:rPr kumimoji="0" lang="en-US" altLang="ja-JP" sz="1600" b="1" i="0" u="none" strike="noStrike" cap="none" normalizeH="0" baseline="0" dirty="0" smtClean="0">
                          <a:ln>
                            <a:noFill/>
                          </a:ln>
                          <a:solidFill>
                            <a:schemeClr val="tx1"/>
                          </a:solidFill>
                          <a:effectLst/>
                          <a:latin typeface="Arial" pitchFamily="34" charset="0"/>
                          <a:ea typeface="ＭＳ Ｐゴシック" pitchFamily="34" charset="-128"/>
                        </a:rPr>
                        <a:t> State Health Assessment and Plan for Population Health Improvement Timeline</a:t>
                      </a:r>
                      <a:endParaRPr kumimoji="0" lang="en-US" sz="16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ＭＳ Ｐゴシック" pitchFamily="34" charset="-128"/>
                        </a:rPr>
                        <a:t>Phases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ＭＳ Ｐゴシック" pitchFamily="34" charset="-128"/>
                        </a:rPr>
                        <a:t>Basic activities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r>
              <a:tr h="490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ＭＳ Ｐゴシック" pitchFamily="34" charset="-128"/>
                        </a:rPr>
                        <a:t>Phase 1: April – May 2015</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Conduct primary and secondary data analysis for SHA </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93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ＭＳ Ｐゴシック" pitchFamily="34" charset="-128"/>
                        </a:rPr>
                        <a:t>Phase 2: May-June 2015</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Engage Planning Council members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Assess data, indicators and measure availability</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906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Phase 3: June –July 2015</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8F5"/>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ea typeface="ＭＳ Ｐゴシック" pitchFamily="34" charset="-128"/>
                        </a:rPr>
                        <a:t>Facilitate Planning Council review of data toward draft priorities, develop strategic approach, and align organizational strengths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8F5"/>
                    </a:solidFill>
                  </a:tcPr>
                </a:tc>
              </a:tr>
              <a:tr h="1176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ＭＳ Ｐゴシック" pitchFamily="34" charset="-128"/>
                        </a:rPr>
                        <a:t>Phase 4: August – September 2015</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Conduct focus groups and continued organizational feedback sessions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Analyze results of vetting process statewide</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ＭＳ Ｐゴシック" pitchFamily="34" charset="-128"/>
                        </a:rPr>
                        <a:t>Phase 5: October – December 2015</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Planning Council reviews SHA</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Undertake action planning</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88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rPr>
                        <a:t>Phase 6: January - February 2016  </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Submit final draft of the SHA</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Review and revise actions plans with Planning Council</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5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rPr>
                        <a:t>Phase 7: February – March 2016</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Public commentary on SHIP</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Revise SHIP per feedback</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5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rPr>
                        <a:t>Phase 8: April 2016</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SHIP Plans submitted for final approval</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13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D04DF65-CD6E-4CEE-93B1-768FA768F37D}" type="slidenum">
              <a:rPr lang="en-US" altLang="en-US"/>
              <a:pPr eaLnBrk="1" hangingPunct="1"/>
              <a:t>32</a:t>
            </a:fld>
            <a:endParaRPr lang="en-US" altLang="en-US"/>
          </a:p>
        </p:txBody>
      </p:sp>
    </p:spTree>
    <p:extLst>
      <p:ext uri="{BB962C8B-B14F-4D97-AF65-F5344CB8AC3E}">
        <p14:creationId xmlns:p14="http://schemas.microsoft.com/office/powerpoint/2010/main" val="708378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914400" y="2362201"/>
            <a:ext cx="8077200" cy="1296676"/>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solidFill>
                  <a:schemeClr val="tx1"/>
                </a:solidFill>
              </a:rPr>
              <a:t>Statewide Vision for Population Health Improvement Proposed</a:t>
            </a:r>
            <a:endParaRPr lang="en-US" sz="1400" b="1" dirty="0">
              <a:solidFill>
                <a:schemeClr val="tx1"/>
              </a:solidFill>
            </a:endParaRPr>
          </a:p>
        </p:txBody>
      </p:sp>
      <p:sp>
        <p:nvSpPr>
          <p:cNvPr id="5" name="Slide Number Placeholder 4"/>
          <p:cNvSpPr>
            <a:spLocks noGrp="1"/>
          </p:cNvSpPr>
          <p:nvPr>
            <p:ph type="sldNum" sz="quarter" idx="12"/>
          </p:nvPr>
        </p:nvSpPr>
        <p:spPr/>
        <p:txBody>
          <a:bodyPr/>
          <a:lstStyle/>
          <a:p>
            <a:fld id="{4F0DC0A5-717A-4FB8-B85A-E148CA52A418}" type="slidenum">
              <a:rPr lang="en-US" smtClean="0"/>
              <a:t>33</a:t>
            </a:fld>
            <a:endParaRPr lang="en-US" dirty="0"/>
          </a:p>
        </p:txBody>
      </p:sp>
      <p:sp>
        <p:nvSpPr>
          <p:cNvPr id="8" name="Rectangle 7"/>
          <p:cNvSpPr/>
          <p:nvPr/>
        </p:nvSpPr>
        <p:spPr>
          <a:xfrm>
            <a:off x="1562099" y="457200"/>
            <a:ext cx="160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Health Priority Status</a:t>
            </a:r>
            <a:endParaRPr lang="en-US" sz="1600" dirty="0"/>
          </a:p>
        </p:txBody>
      </p:sp>
      <p:sp>
        <p:nvSpPr>
          <p:cNvPr id="9" name="Rectangle 8"/>
          <p:cNvSpPr/>
          <p:nvPr/>
        </p:nvSpPr>
        <p:spPr>
          <a:xfrm>
            <a:off x="3352800" y="457200"/>
            <a:ext cx="1905000" cy="542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Community Themes and Strengths</a:t>
            </a:r>
            <a:endParaRPr lang="en-US" sz="1600" dirty="0"/>
          </a:p>
        </p:txBody>
      </p:sp>
      <p:sp>
        <p:nvSpPr>
          <p:cNvPr id="10" name="Rectangle 9"/>
          <p:cNvSpPr/>
          <p:nvPr/>
        </p:nvSpPr>
        <p:spPr>
          <a:xfrm>
            <a:off x="5410200" y="457200"/>
            <a:ext cx="1600200" cy="55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Health Systems Change</a:t>
            </a:r>
            <a:endParaRPr lang="en-US" sz="1600" dirty="0"/>
          </a:p>
        </p:txBody>
      </p:sp>
      <p:sp>
        <p:nvSpPr>
          <p:cNvPr id="11" name="Rectangle 10"/>
          <p:cNvSpPr/>
          <p:nvPr/>
        </p:nvSpPr>
        <p:spPr>
          <a:xfrm>
            <a:off x="7162800" y="457200"/>
            <a:ext cx="1600200" cy="581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Forces of Change</a:t>
            </a:r>
            <a:endParaRPr lang="en-US" sz="1600" dirty="0"/>
          </a:p>
        </p:txBody>
      </p:sp>
      <p:sp>
        <p:nvSpPr>
          <p:cNvPr id="12" name="Rectangle 11"/>
          <p:cNvSpPr/>
          <p:nvPr/>
        </p:nvSpPr>
        <p:spPr>
          <a:xfrm>
            <a:off x="1600200" y="1219200"/>
            <a:ext cx="69342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Collect primary data and conduct secondary data analysis </a:t>
            </a:r>
            <a:endParaRPr lang="en-US" dirty="0"/>
          </a:p>
        </p:txBody>
      </p:sp>
      <p:sp>
        <p:nvSpPr>
          <p:cNvPr id="13" name="Rounded Rectangle 12"/>
          <p:cNvSpPr/>
          <p:nvPr/>
        </p:nvSpPr>
        <p:spPr>
          <a:xfrm>
            <a:off x="2819400" y="1524000"/>
            <a:ext cx="3886200" cy="838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Planning Council reviews data and decides early findings and vision </a:t>
            </a:r>
            <a:endParaRPr lang="en-US" sz="1400" dirty="0">
              <a:solidFill>
                <a:schemeClr val="tx1"/>
              </a:solidFill>
            </a:endParaRPr>
          </a:p>
        </p:txBody>
      </p:sp>
      <p:cxnSp>
        <p:nvCxnSpPr>
          <p:cNvPr id="15" name="Straight Arrow Connector 14"/>
          <p:cNvCxnSpPr/>
          <p:nvPr/>
        </p:nvCxnSpPr>
        <p:spPr>
          <a:xfrm flipH="1" flipV="1">
            <a:off x="2209800" y="1039090"/>
            <a:ext cx="533400" cy="18011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962400" y="990600"/>
            <a:ext cx="304800" cy="228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943600" y="1016000"/>
            <a:ext cx="186460" cy="203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467600" y="1077190"/>
            <a:ext cx="474518" cy="14201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409700" y="3662156"/>
            <a:ext cx="7315200" cy="570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Focus groups and organizational presentations occur;  data, indicators, and measures are presented; and findings are summarized into final SHA document that is aligned with RHN plans</a:t>
            </a:r>
            <a:endParaRPr lang="en-US" sz="1400" dirty="0"/>
          </a:p>
        </p:txBody>
      </p:sp>
      <p:sp>
        <p:nvSpPr>
          <p:cNvPr id="28" name="Diamond 27"/>
          <p:cNvSpPr/>
          <p:nvPr/>
        </p:nvSpPr>
        <p:spPr>
          <a:xfrm>
            <a:off x="1500908" y="2819275"/>
            <a:ext cx="1666011" cy="691573"/>
          </a:xfrm>
          <a:prstGeom prst="diamon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SHA data</a:t>
            </a:r>
            <a:endParaRPr lang="en-US" sz="1600" dirty="0"/>
          </a:p>
        </p:txBody>
      </p:sp>
      <p:sp>
        <p:nvSpPr>
          <p:cNvPr id="30" name="Diamond 29"/>
          <p:cNvSpPr/>
          <p:nvPr/>
        </p:nvSpPr>
        <p:spPr>
          <a:xfrm>
            <a:off x="3188855" y="2786081"/>
            <a:ext cx="1676400" cy="757960"/>
          </a:xfrm>
          <a:prstGeom prst="diamon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SHA data</a:t>
            </a:r>
            <a:endParaRPr lang="en-US" sz="1600" dirty="0"/>
          </a:p>
        </p:txBody>
      </p:sp>
      <p:sp>
        <p:nvSpPr>
          <p:cNvPr id="31" name="Diamond 30"/>
          <p:cNvSpPr/>
          <p:nvPr/>
        </p:nvSpPr>
        <p:spPr>
          <a:xfrm>
            <a:off x="4865255" y="2813275"/>
            <a:ext cx="1828801" cy="764887"/>
          </a:xfrm>
          <a:prstGeom prst="diamon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SHA data</a:t>
            </a:r>
            <a:endParaRPr lang="en-US" sz="1600" dirty="0"/>
          </a:p>
        </p:txBody>
      </p:sp>
      <p:sp>
        <p:nvSpPr>
          <p:cNvPr id="32" name="Diamond 31"/>
          <p:cNvSpPr/>
          <p:nvPr/>
        </p:nvSpPr>
        <p:spPr>
          <a:xfrm>
            <a:off x="6664036" y="2737181"/>
            <a:ext cx="1750869" cy="723900"/>
          </a:xfrm>
          <a:prstGeom prst="diamon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SHA data</a:t>
            </a:r>
            <a:endParaRPr lang="en-US" sz="1600" dirty="0"/>
          </a:p>
        </p:txBody>
      </p:sp>
      <p:sp>
        <p:nvSpPr>
          <p:cNvPr id="35" name="Rounded Rectangle 34"/>
          <p:cNvSpPr/>
          <p:nvPr/>
        </p:nvSpPr>
        <p:spPr>
          <a:xfrm>
            <a:off x="2473037" y="4279899"/>
            <a:ext cx="4800600" cy="5472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Planning Council reviews SHA; decides SHIP priorities; works to align priorities; and develops action plans</a:t>
            </a:r>
            <a:endParaRPr lang="en-US" sz="1200" dirty="0">
              <a:solidFill>
                <a:schemeClr val="tx1"/>
              </a:solidFill>
            </a:endParaRPr>
          </a:p>
        </p:txBody>
      </p:sp>
      <p:sp>
        <p:nvSpPr>
          <p:cNvPr id="39" name="Rectangle 38"/>
          <p:cNvSpPr/>
          <p:nvPr/>
        </p:nvSpPr>
        <p:spPr>
          <a:xfrm>
            <a:off x="7120659" y="1853045"/>
            <a:ext cx="1847850" cy="381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Data and measurement team</a:t>
            </a:r>
            <a:endParaRPr lang="en-US" sz="1100" dirty="0">
              <a:solidFill>
                <a:schemeClr val="tx1"/>
              </a:solidFill>
            </a:endParaRPr>
          </a:p>
        </p:txBody>
      </p:sp>
      <p:sp>
        <p:nvSpPr>
          <p:cNvPr id="45" name="Rounded Rectangle 44"/>
          <p:cNvSpPr/>
          <p:nvPr/>
        </p:nvSpPr>
        <p:spPr>
          <a:xfrm>
            <a:off x="1369868" y="5620660"/>
            <a:ext cx="7164532" cy="57034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Planning Council finalizes statewide plans;  Public hearings occur;  and Board of Health reviews and recommends the final documents</a:t>
            </a:r>
            <a:endParaRPr lang="en-US" sz="1400" dirty="0">
              <a:solidFill>
                <a:schemeClr val="tx1"/>
              </a:solidFill>
            </a:endParaRPr>
          </a:p>
        </p:txBody>
      </p:sp>
      <p:sp>
        <p:nvSpPr>
          <p:cNvPr id="2" name="TextBox 1"/>
          <p:cNvSpPr txBox="1"/>
          <p:nvPr/>
        </p:nvSpPr>
        <p:spPr>
          <a:xfrm>
            <a:off x="2971800" y="0"/>
            <a:ext cx="3429000" cy="369332"/>
          </a:xfrm>
          <a:prstGeom prst="rect">
            <a:avLst/>
          </a:prstGeom>
          <a:noFill/>
        </p:spPr>
        <p:txBody>
          <a:bodyPr wrap="square" rtlCol="0">
            <a:spAutoFit/>
          </a:bodyPr>
          <a:lstStyle/>
          <a:p>
            <a:r>
              <a:rPr lang="en-US" i="1" dirty="0" smtClean="0"/>
              <a:t>Assessment and planning process</a:t>
            </a:r>
            <a:endParaRPr lang="en-US" i="1" dirty="0"/>
          </a:p>
        </p:txBody>
      </p:sp>
      <p:sp>
        <p:nvSpPr>
          <p:cNvPr id="6" name="TextBox 5"/>
          <p:cNvSpPr txBox="1"/>
          <p:nvPr/>
        </p:nvSpPr>
        <p:spPr>
          <a:xfrm>
            <a:off x="0" y="369332"/>
            <a:ext cx="1447800" cy="338554"/>
          </a:xfrm>
          <a:prstGeom prst="rect">
            <a:avLst/>
          </a:prstGeom>
          <a:noFill/>
        </p:spPr>
        <p:txBody>
          <a:bodyPr wrap="square" rtlCol="0">
            <a:spAutoFit/>
          </a:bodyPr>
          <a:lstStyle/>
          <a:p>
            <a:r>
              <a:rPr lang="en-US" sz="1600" dirty="0" smtClean="0"/>
              <a:t>Phase 1</a:t>
            </a:r>
            <a:endParaRPr lang="en-US" sz="1600" dirty="0"/>
          </a:p>
        </p:txBody>
      </p:sp>
      <p:sp>
        <p:nvSpPr>
          <p:cNvPr id="16" name="TextBox 15"/>
          <p:cNvSpPr txBox="1"/>
          <p:nvPr/>
        </p:nvSpPr>
        <p:spPr>
          <a:xfrm>
            <a:off x="27709" y="1596736"/>
            <a:ext cx="914400" cy="338554"/>
          </a:xfrm>
          <a:prstGeom prst="rect">
            <a:avLst/>
          </a:prstGeom>
          <a:noFill/>
        </p:spPr>
        <p:txBody>
          <a:bodyPr wrap="square" rtlCol="0">
            <a:spAutoFit/>
          </a:bodyPr>
          <a:lstStyle/>
          <a:p>
            <a:r>
              <a:rPr lang="en-US" sz="1600" dirty="0" smtClean="0"/>
              <a:t>Phase 2</a:t>
            </a:r>
            <a:endParaRPr lang="en-US" sz="1600" dirty="0"/>
          </a:p>
        </p:txBody>
      </p:sp>
      <p:sp>
        <p:nvSpPr>
          <p:cNvPr id="20" name="TextBox 19"/>
          <p:cNvSpPr txBox="1"/>
          <p:nvPr/>
        </p:nvSpPr>
        <p:spPr>
          <a:xfrm>
            <a:off x="18472" y="3544041"/>
            <a:ext cx="1219200" cy="338554"/>
          </a:xfrm>
          <a:prstGeom prst="rect">
            <a:avLst/>
          </a:prstGeom>
          <a:noFill/>
        </p:spPr>
        <p:txBody>
          <a:bodyPr wrap="square" rtlCol="0">
            <a:spAutoFit/>
          </a:bodyPr>
          <a:lstStyle/>
          <a:p>
            <a:r>
              <a:rPr lang="en-US" sz="1600" dirty="0" smtClean="0"/>
              <a:t>Phase 3</a:t>
            </a:r>
            <a:endParaRPr lang="en-US" sz="1600" dirty="0"/>
          </a:p>
        </p:txBody>
      </p:sp>
      <p:sp>
        <p:nvSpPr>
          <p:cNvPr id="21" name="TextBox 20"/>
          <p:cNvSpPr txBox="1"/>
          <p:nvPr/>
        </p:nvSpPr>
        <p:spPr>
          <a:xfrm>
            <a:off x="4495800" y="2362200"/>
            <a:ext cx="184666" cy="369332"/>
          </a:xfrm>
          <a:prstGeom prst="rect">
            <a:avLst/>
          </a:prstGeom>
          <a:noFill/>
        </p:spPr>
        <p:txBody>
          <a:bodyPr wrap="none" rtlCol="0">
            <a:spAutoFit/>
          </a:bodyPr>
          <a:lstStyle/>
          <a:p>
            <a:endParaRPr lang="en-US" dirty="0"/>
          </a:p>
        </p:txBody>
      </p:sp>
      <p:sp>
        <p:nvSpPr>
          <p:cNvPr id="52" name="TextBox 51"/>
          <p:cNvSpPr txBox="1"/>
          <p:nvPr/>
        </p:nvSpPr>
        <p:spPr>
          <a:xfrm>
            <a:off x="27708" y="4349172"/>
            <a:ext cx="1209963" cy="338554"/>
          </a:xfrm>
          <a:prstGeom prst="rect">
            <a:avLst/>
          </a:prstGeom>
          <a:noFill/>
        </p:spPr>
        <p:txBody>
          <a:bodyPr wrap="square" rtlCol="0">
            <a:spAutoFit/>
          </a:bodyPr>
          <a:lstStyle/>
          <a:p>
            <a:r>
              <a:rPr lang="en-US" sz="1600" dirty="0" smtClean="0"/>
              <a:t>Phase 4 &amp; 5</a:t>
            </a:r>
            <a:endParaRPr lang="en-US" sz="1600" dirty="0"/>
          </a:p>
        </p:txBody>
      </p:sp>
      <p:sp>
        <p:nvSpPr>
          <p:cNvPr id="54" name="TextBox 53"/>
          <p:cNvSpPr txBox="1"/>
          <p:nvPr/>
        </p:nvSpPr>
        <p:spPr>
          <a:xfrm>
            <a:off x="-1" y="5567279"/>
            <a:ext cx="1237671" cy="338554"/>
          </a:xfrm>
          <a:prstGeom prst="rect">
            <a:avLst/>
          </a:prstGeom>
          <a:noFill/>
        </p:spPr>
        <p:txBody>
          <a:bodyPr wrap="square" rtlCol="0">
            <a:spAutoFit/>
          </a:bodyPr>
          <a:lstStyle/>
          <a:p>
            <a:r>
              <a:rPr lang="en-US" sz="1600" dirty="0" smtClean="0"/>
              <a:t>Phase 6 &amp; 7</a:t>
            </a:r>
            <a:endParaRPr lang="en-US" sz="1600" dirty="0"/>
          </a:p>
        </p:txBody>
      </p:sp>
      <p:sp>
        <p:nvSpPr>
          <p:cNvPr id="62" name="Isosceles Triangle 61"/>
          <p:cNvSpPr/>
          <p:nvPr/>
        </p:nvSpPr>
        <p:spPr>
          <a:xfrm>
            <a:off x="190757" y="6268896"/>
            <a:ext cx="8794751" cy="550278"/>
          </a:xfrm>
          <a:prstGeom prst="triangle">
            <a:avLst>
              <a:gd name="adj" fmla="val 502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Plans submitted and launched</a:t>
            </a:r>
            <a:endParaRPr lang="en-US" dirty="0"/>
          </a:p>
        </p:txBody>
      </p:sp>
      <p:sp>
        <p:nvSpPr>
          <p:cNvPr id="61" name="TextBox 60"/>
          <p:cNvSpPr txBox="1"/>
          <p:nvPr/>
        </p:nvSpPr>
        <p:spPr>
          <a:xfrm>
            <a:off x="0" y="6480620"/>
            <a:ext cx="1295400" cy="338554"/>
          </a:xfrm>
          <a:prstGeom prst="rect">
            <a:avLst/>
          </a:prstGeom>
          <a:noFill/>
        </p:spPr>
        <p:txBody>
          <a:bodyPr wrap="square" rtlCol="0">
            <a:spAutoFit/>
          </a:bodyPr>
          <a:lstStyle/>
          <a:p>
            <a:r>
              <a:rPr lang="en-US" sz="1600" dirty="0" smtClean="0"/>
              <a:t>Phase 8</a:t>
            </a:r>
            <a:endParaRPr lang="en-US" sz="1600" dirty="0"/>
          </a:p>
        </p:txBody>
      </p:sp>
      <p:cxnSp>
        <p:nvCxnSpPr>
          <p:cNvPr id="2051" name="Straight Arrow Connector 2050"/>
          <p:cNvCxnSpPr/>
          <p:nvPr/>
        </p:nvCxnSpPr>
        <p:spPr>
          <a:xfrm>
            <a:off x="392545" y="685800"/>
            <a:ext cx="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53" name="Straight Arrow Connector 2052"/>
          <p:cNvCxnSpPr/>
          <p:nvPr/>
        </p:nvCxnSpPr>
        <p:spPr>
          <a:xfrm>
            <a:off x="404090" y="1977736"/>
            <a:ext cx="0" cy="137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55" name="Straight Arrow Connector 2054"/>
          <p:cNvCxnSpPr/>
          <p:nvPr/>
        </p:nvCxnSpPr>
        <p:spPr>
          <a:xfrm>
            <a:off x="392545" y="4028208"/>
            <a:ext cx="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57" name="Straight Arrow Connector 2056"/>
          <p:cNvCxnSpPr/>
          <p:nvPr/>
        </p:nvCxnSpPr>
        <p:spPr>
          <a:xfrm>
            <a:off x="424872" y="4677064"/>
            <a:ext cx="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59" name="Straight Arrow Connector 2058"/>
          <p:cNvCxnSpPr/>
          <p:nvPr/>
        </p:nvCxnSpPr>
        <p:spPr>
          <a:xfrm>
            <a:off x="436417" y="5905833"/>
            <a:ext cx="0" cy="5296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Isosceles Triangle 43"/>
          <p:cNvSpPr/>
          <p:nvPr/>
        </p:nvSpPr>
        <p:spPr>
          <a:xfrm>
            <a:off x="1940533" y="4913515"/>
            <a:ext cx="2019558" cy="639790"/>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Statewide Action Teams</a:t>
            </a:r>
            <a:endParaRPr lang="en-US" sz="1000" b="1" dirty="0">
              <a:solidFill>
                <a:schemeClr val="tx1"/>
              </a:solidFill>
            </a:endParaRPr>
          </a:p>
        </p:txBody>
      </p:sp>
      <p:cxnSp>
        <p:nvCxnSpPr>
          <p:cNvPr id="36" name="Straight Arrow Connector 35"/>
          <p:cNvCxnSpPr/>
          <p:nvPr/>
        </p:nvCxnSpPr>
        <p:spPr>
          <a:xfrm>
            <a:off x="6694056" y="2043545"/>
            <a:ext cx="415059"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0" name="Isosceles Triangle 39"/>
          <p:cNvSpPr/>
          <p:nvPr/>
        </p:nvSpPr>
        <p:spPr>
          <a:xfrm>
            <a:off x="4028817" y="4925060"/>
            <a:ext cx="2019558" cy="639790"/>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Statewide Action Teams</a:t>
            </a:r>
            <a:endParaRPr lang="en-US" sz="1000" b="1" dirty="0">
              <a:solidFill>
                <a:schemeClr val="tx1"/>
              </a:solidFill>
            </a:endParaRPr>
          </a:p>
        </p:txBody>
      </p:sp>
      <p:sp>
        <p:nvSpPr>
          <p:cNvPr id="41" name="Isosceles Triangle 40"/>
          <p:cNvSpPr/>
          <p:nvPr/>
        </p:nvSpPr>
        <p:spPr>
          <a:xfrm>
            <a:off x="6263858" y="4925060"/>
            <a:ext cx="2019558" cy="639790"/>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Statewide Action Teams</a:t>
            </a:r>
            <a:endParaRPr lang="en-US" sz="1000" b="1" dirty="0">
              <a:solidFill>
                <a:schemeClr val="tx1"/>
              </a:solidFill>
            </a:endParaRPr>
          </a:p>
        </p:txBody>
      </p:sp>
    </p:spTree>
    <p:extLst>
      <p:ext uri="{BB962C8B-B14F-4D97-AF65-F5344CB8AC3E}">
        <p14:creationId xmlns:p14="http://schemas.microsoft.com/office/powerpoint/2010/main" val="2507743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ea typeface="ＭＳ Ｐゴシック" pitchFamily="34" charset="-128"/>
              </a:rPr>
              <a:t>SHIP Roles</a:t>
            </a:r>
          </a:p>
        </p:txBody>
      </p:sp>
      <p:sp>
        <p:nvSpPr>
          <p:cNvPr id="14339" name="Content Placeholder 2"/>
          <p:cNvSpPr>
            <a:spLocks noGrp="1"/>
          </p:cNvSpPr>
          <p:nvPr>
            <p:ph idx="1"/>
          </p:nvPr>
        </p:nvSpPr>
        <p:spPr>
          <a:xfrm>
            <a:off x="381000" y="1371600"/>
            <a:ext cx="8229600" cy="4525963"/>
          </a:xfrm>
        </p:spPr>
        <p:txBody>
          <a:bodyPr/>
          <a:lstStyle/>
          <a:p>
            <a:r>
              <a:rPr lang="en-US" altLang="en-US" dirty="0" smtClean="0">
                <a:ea typeface="ＭＳ Ｐゴシック" pitchFamily="34" charset="-128"/>
              </a:rPr>
              <a:t>Executive Leadership: </a:t>
            </a:r>
          </a:p>
          <a:p>
            <a:pPr lvl="1"/>
            <a:r>
              <a:rPr lang="en-US" altLang="en-US" dirty="0" smtClean="0">
                <a:ea typeface="ＭＳ Ｐゴシック" pitchFamily="34" charset="-128"/>
              </a:rPr>
              <a:t>Lead the process through active participation and decision-making</a:t>
            </a:r>
          </a:p>
          <a:p>
            <a:pPr marL="457200" lvl="1" indent="0">
              <a:buNone/>
            </a:pPr>
            <a:endParaRPr lang="en-US" altLang="en-US" dirty="0" smtClean="0">
              <a:ea typeface="ＭＳ Ｐゴシック" pitchFamily="34" charset="-128"/>
            </a:endParaRPr>
          </a:p>
          <a:p>
            <a:r>
              <a:rPr lang="en-US" altLang="en-US" dirty="0" smtClean="0">
                <a:ea typeface="ＭＳ Ｐゴシック" pitchFamily="34" charset="-128"/>
              </a:rPr>
              <a:t>MCPHP and DPH: </a:t>
            </a:r>
          </a:p>
          <a:p>
            <a:pPr lvl="1"/>
            <a:r>
              <a:rPr lang="en-US" altLang="en-US" dirty="0" smtClean="0">
                <a:ea typeface="ＭＳ Ｐゴシック" pitchFamily="34" charset="-128"/>
              </a:rPr>
              <a:t>Design and facilitate all activities</a:t>
            </a:r>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78980FE-04D4-4A16-9EA2-020E23BC3642}" type="slidenum">
              <a:rPr lang="en-US" altLang="en-US"/>
              <a:pPr eaLnBrk="1" hangingPunct="1"/>
              <a:t>34</a:t>
            </a:fld>
            <a:endParaRPr lang="en-US" altLang="en-US"/>
          </a:p>
        </p:txBody>
      </p:sp>
    </p:spTree>
    <p:extLst>
      <p:ext uri="{BB962C8B-B14F-4D97-AF65-F5344CB8AC3E}">
        <p14:creationId xmlns:p14="http://schemas.microsoft.com/office/powerpoint/2010/main" val="1088583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944562"/>
          </a:xfrm>
        </p:spPr>
        <p:txBody>
          <a:bodyPr>
            <a:normAutofit/>
          </a:bodyPr>
          <a:lstStyle/>
          <a:p>
            <a:r>
              <a:rPr lang="en-US" dirty="0" smtClean="0"/>
              <a:t>Planning Council Roles/Responsibilities</a:t>
            </a:r>
            <a:endParaRPr lang="en-US" dirty="0"/>
          </a:p>
        </p:txBody>
      </p:sp>
      <p:sp>
        <p:nvSpPr>
          <p:cNvPr id="8" name="Content Placeholder 7"/>
          <p:cNvSpPr>
            <a:spLocks noGrp="1"/>
          </p:cNvSpPr>
          <p:nvPr>
            <p:ph idx="1"/>
          </p:nvPr>
        </p:nvSpPr>
        <p:spPr>
          <a:xfrm>
            <a:off x="457200" y="1371600"/>
            <a:ext cx="8229600" cy="5105400"/>
          </a:xfrm>
        </p:spPr>
        <p:txBody>
          <a:bodyPr>
            <a:noAutofit/>
          </a:bodyPr>
          <a:lstStyle/>
          <a:p>
            <a:r>
              <a:rPr lang="en-US" sz="2000" b="1" dirty="0" smtClean="0"/>
              <a:t>Establish vision for health improvement </a:t>
            </a:r>
          </a:p>
          <a:p>
            <a:pPr lvl="1"/>
            <a:r>
              <a:rPr lang="en-US" sz="2000" dirty="0" smtClean="0"/>
              <a:t>Actively </a:t>
            </a:r>
            <a:r>
              <a:rPr lang="en-US" sz="2000" dirty="0"/>
              <a:t>provide input </a:t>
            </a:r>
            <a:r>
              <a:rPr lang="en-US" sz="2000" dirty="0" smtClean="0"/>
              <a:t>from organizational perspective or </a:t>
            </a:r>
            <a:r>
              <a:rPr lang="en-US" sz="2000" dirty="0"/>
              <a:t>stakeholder affiliation, considering the entire state </a:t>
            </a:r>
            <a:endParaRPr lang="en-US" sz="2000" dirty="0" smtClean="0"/>
          </a:p>
          <a:p>
            <a:pPr lvl="1"/>
            <a:r>
              <a:rPr lang="en-US" sz="2000" dirty="0" smtClean="0"/>
              <a:t>Engage </a:t>
            </a:r>
            <a:r>
              <a:rPr lang="en-US" sz="2000" dirty="0"/>
              <a:t>organizations </a:t>
            </a:r>
            <a:r>
              <a:rPr lang="en-US" sz="2000" dirty="0" smtClean="0"/>
              <a:t>as on </a:t>
            </a:r>
            <a:r>
              <a:rPr lang="en-US" sz="2000" dirty="0"/>
              <a:t>the SHA and </a:t>
            </a:r>
            <a:r>
              <a:rPr lang="en-US" sz="2000" dirty="0" smtClean="0"/>
              <a:t>SHIP through presentations</a:t>
            </a:r>
            <a:endParaRPr lang="en-US" sz="2000" dirty="0"/>
          </a:p>
          <a:p>
            <a:pPr marL="0" indent="0">
              <a:buNone/>
            </a:pPr>
            <a:endParaRPr lang="en-US" sz="2000" dirty="0" smtClean="0"/>
          </a:p>
          <a:p>
            <a:r>
              <a:rPr lang="en-US" sz="2000" b="1" dirty="0" smtClean="0"/>
              <a:t>Help to review data, organize community feedback, select priorities, align resources and assets, develop action plans, and assess progress</a:t>
            </a:r>
          </a:p>
          <a:p>
            <a:pPr lvl="1"/>
            <a:r>
              <a:rPr lang="en-US" sz="2000" dirty="0" smtClean="0"/>
              <a:t>Select top </a:t>
            </a:r>
            <a:r>
              <a:rPr lang="en-US" sz="2000" dirty="0"/>
              <a:t>health priorities </a:t>
            </a:r>
            <a:r>
              <a:rPr lang="en-US" sz="2000" dirty="0" smtClean="0"/>
              <a:t>and </a:t>
            </a:r>
            <a:r>
              <a:rPr lang="en-US" sz="2000" dirty="0"/>
              <a:t>make recommendations </a:t>
            </a:r>
            <a:r>
              <a:rPr lang="en-US" sz="2000" dirty="0" smtClean="0"/>
              <a:t>on final </a:t>
            </a:r>
            <a:r>
              <a:rPr lang="en-US" sz="2000" dirty="0"/>
              <a:t>SHA and </a:t>
            </a:r>
            <a:r>
              <a:rPr lang="en-US" sz="2000" dirty="0" smtClean="0"/>
              <a:t>SHIP</a:t>
            </a:r>
            <a:endParaRPr lang="en-US" sz="2000" dirty="0"/>
          </a:p>
          <a:p>
            <a:pPr lvl="1"/>
            <a:r>
              <a:rPr lang="en-US" sz="2000" dirty="0"/>
              <a:t>Review documents related to the SHA and </a:t>
            </a:r>
            <a:r>
              <a:rPr lang="en-US" sz="2000" dirty="0" smtClean="0"/>
              <a:t>SHIP</a:t>
            </a:r>
          </a:p>
          <a:p>
            <a:pPr marL="457200" lvl="1" indent="0">
              <a:buNone/>
            </a:pPr>
            <a:endParaRPr lang="en-US" sz="2000" dirty="0" smtClean="0"/>
          </a:p>
          <a:p>
            <a:r>
              <a:rPr lang="en-US" sz="2000" b="1" dirty="0" smtClean="0"/>
              <a:t>Align your organizational work and that of your partners to the action plans</a:t>
            </a:r>
          </a:p>
          <a:p>
            <a:pPr lvl="1"/>
            <a:r>
              <a:rPr lang="en-US" sz="2000" dirty="0" smtClean="0"/>
              <a:t>Participate </a:t>
            </a:r>
            <a:r>
              <a:rPr lang="en-US" sz="2000" dirty="0"/>
              <a:t>in “Action Teams</a:t>
            </a:r>
            <a:r>
              <a:rPr lang="en-US" sz="2000" dirty="0" smtClean="0"/>
              <a:t>” to develop action plans</a:t>
            </a:r>
            <a:endParaRPr lang="en-US" sz="2000" dirty="0"/>
          </a:p>
        </p:txBody>
      </p:sp>
      <p:sp>
        <p:nvSpPr>
          <p:cNvPr id="5" name="Date Placeholder 4"/>
          <p:cNvSpPr>
            <a:spLocks noGrp="1"/>
          </p:cNvSpPr>
          <p:nvPr>
            <p:ph type="dt" sz="half" idx="10"/>
          </p:nvPr>
        </p:nvSpPr>
        <p:spPr/>
        <p:txBody>
          <a:bodyPr/>
          <a:lstStyle/>
          <a:p>
            <a:fld id="{4E0EF262-FADB-4A09-B9AE-E6E261C766FF}" type="datetime1">
              <a:rPr lang="en-US" smtClean="0"/>
              <a:t>6/19/2015</a:t>
            </a:fld>
            <a:endParaRPr lang="en-US"/>
          </a:p>
        </p:txBody>
      </p:sp>
      <p:sp>
        <p:nvSpPr>
          <p:cNvPr id="6" name="Slide Number Placeholder 5"/>
          <p:cNvSpPr>
            <a:spLocks noGrp="1"/>
          </p:cNvSpPr>
          <p:nvPr>
            <p:ph type="sldNum" sz="quarter" idx="12"/>
          </p:nvPr>
        </p:nvSpPr>
        <p:spPr/>
        <p:txBody>
          <a:bodyPr/>
          <a:lstStyle/>
          <a:p>
            <a:fld id="{4F0DC0A5-717A-4FB8-B85A-E148CA52A418}" type="slidenum">
              <a:rPr lang="en-US" smtClean="0"/>
              <a:t>35</a:t>
            </a:fld>
            <a:endParaRPr lang="en-US"/>
          </a:p>
        </p:txBody>
      </p:sp>
    </p:spTree>
    <p:extLst>
      <p:ext uri="{BB962C8B-B14F-4D97-AF65-F5344CB8AC3E}">
        <p14:creationId xmlns:p14="http://schemas.microsoft.com/office/powerpoint/2010/main" val="215529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Council Next Steps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Upcoming meetings/interviews</a:t>
            </a:r>
          </a:p>
          <a:p>
            <a:pPr lvl="1"/>
            <a:r>
              <a:rPr lang="en-US" dirty="0" smtClean="0"/>
              <a:t>Individual calls with Planning Council members</a:t>
            </a:r>
          </a:p>
          <a:p>
            <a:pPr lvl="1"/>
            <a:r>
              <a:rPr lang="en-US" dirty="0" smtClean="0"/>
              <a:t>Monday, June 29, 1:00-4:30pm (Springfield)</a:t>
            </a:r>
          </a:p>
          <a:p>
            <a:pPr lvl="1"/>
            <a:r>
              <a:rPr lang="en-US" dirty="0" smtClean="0"/>
              <a:t>Monday, July 13, 1:00-4:30 (Location, TBD)</a:t>
            </a:r>
          </a:p>
          <a:p>
            <a:pPr lvl="1"/>
            <a:endParaRPr lang="en-US" dirty="0"/>
          </a:p>
          <a:p>
            <a:pPr marL="344488" lvl="1" indent="-344488">
              <a:buFont typeface="Arial" panose="020B0604020202020204" pitchFamily="34" charset="0"/>
              <a:buChar char="•"/>
            </a:pPr>
            <a:r>
              <a:rPr lang="en-US" sz="3200" dirty="0" smtClean="0"/>
              <a:t>Materials to receive soon</a:t>
            </a:r>
          </a:p>
          <a:p>
            <a:pPr lvl="1"/>
            <a:r>
              <a:rPr lang="en-US" dirty="0" smtClean="0"/>
              <a:t>Bios/roster packet</a:t>
            </a:r>
          </a:p>
          <a:p>
            <a:pPr lvl="1"/>
            <a:r>
              <a:rPr lang="en-US" dirty="0" smtClean="0"/>
              <a:t>Charter</a:t>
            </a:r>
          </a:p>
          <a:p>
            <a:pPr lvl="1"/>
            <a:r>
              <a:rPr lang="en-US" dirty="0" smtClean="0"/>
              <a:t>Agenda for first meeting</a:t>
            </a:r>
          </a:p>
          <a:p>
            <a:pPr lvl="1"/>
            <a:r>
              <a:rPr lang="en-US" dirty="0" smtClean="0"/>
              <a:t>Information re IL health priorities </a:t>
            </a:r>
          </a:p>
          <a:p>
            <a:pPr lvl="1"/>
            <a:endParaRPr lang="en-US" dirty="0"/>
          </a:p>
          <a:p>
            <a:pPr marL="400050" lvl="2" indent="0">
              <a:buNone/>
            </a:pPr>
            <a:endParaRPr lang="en-US" dirty="0"/>
          </a:p>
        </p:txBody>
      </p:sp>
      <p:sp>
        <p:nvSpPr>
          <p:cNvPr id="4" name="Date Placeholder 3"/>
          <p:cNvSpPr>
            <a:spLocks noGrp="1"/>
          </p:cNvSpPr>
          <p:nvPr>
            <p:ph type="dt" sz="half" idx="10"/>
          </p:nvPr>
        </p:nvSpPr>
        <p:spPr/>
        <p:txBody>
          <a:bodyPr/>
          <a:lstStyle/>
          <a:p>
            <a:fld id="{7046CFAF-9A57-4B64-A317-7B1887CC039C}" type="datetime1">
              <a:rPr lang="en-US" smtClean="0"/>
              <a:t>6/19/2015</a:t>
            </a:fld>
            <a:endParaRPr lang="en-US"/>
          </a:p>
        </p:txBody>
      </p:sp>
      <p:sp>
        <p:nvSpPr>
          <p:cNvPr id="5" name="Slide Number Placeholder 4"/>
          <p:cNvSpPr>
            <a:spLocks noGrp="1"/>
          </p:cNvSpPr>
          <p:nvPr>
            <p:ph type="sldNum" sz="quarter" idx="12"/>
          </p:nvPr>
        </p:nvSpPr>
        <p:spPr/>
        <p:txBody>
          <a:bodyPr/>
          <a:lstStyle/>
          <a:p>
            <a:fld id="{4F0DC0A5-717A-4FB8-B85A-E148CA52A418}" type="slidenum">
              <a:rPr lang="en-US" smtClean="0"/>
              <a:t>36</a:t>
            </a:fld>
            <a:endParaRPr lang="en-US" dirty="0"/>
          </a:p>
        </p:txBody>
      </p:sp>
    </p:spTree>
    <p:extLst>
      <p:ext uri="{BB962C8B-B14F-4D97-AF65-F5344CB8AC3E}">
        <p14:creationId xmlns:p14="http://schemas.microsoft.com/office/powerpoint/2010/main" val="2041460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What questions do you have? </a:t>
            </a:r>
          </a:p>
          <a:p>
            <a:pPr marL="514350" indent="-514350">
              <a:buFont typeface="+mj-lt"/>
              <a:buAutoNum type="arabicPeriod"/>
            </a:pPr>
            <a:r>
              <a:rPr lang="en-US" dirty="0" smtClean="0"/>
              <a:t>What is most clear about the process? What </a:t>
            </a:r>
            <a:r>
              <a:rPr lang="en-US" dirty="0"/>
              <a:t>is </a:t>
            </a:r>
            <a:r>
              <a:rPr lang="en-US" dirty="0" smtClean="0"/>
              <a:t>unclear </a:t>
            </a:r>
            <a:r>
              <a:rPr lang="en-US" dirty="0"/>
              <a:t>about the process? </a:t>
            </a:r>
            <a:endParaRPr lang="en-US" dirty="0" smtClean="0"/>
          </a:p>
          <a:p>
            <a:pPr marL="514350" indent="-514350">
              <a:buFont typeface="+mj-lt"/>
              <a:buAutoNum type="arabicPeriod"/>
            </a:pPr>
            <a:r>
              <a:rPr lang="en-US" dirty="0"/>
              <a:t>What additional information do you need before the first meeting? </a:t>
            </a:r>
          </a:p>
          <a:p>
            <a:pPr marL="514350" indent="-514350">
              <a:buFont typeface="+mj-lt"/>
              <a:buAutoNum type="arabicPeriod"/>
            </a:pPr>
            <a:r>
              <a:rPr lang="en-US" dirty="0" smtClean="0"/>
              <a:t>How else can we help you prepare for your role in the process? </a:t>
            </a:r>
          </a:p>
        </p:txBody>
      </p:sp>
      <p:sp>
        <p:nvSpPr>
          <p:cNvPr id="4" name="Date Placeholder 3"/>
          <p:cNvSpPr>
            <a:spLocks noGrp="1"/>
          </p:cNvSpPr>
          <p:nvPr>
            <p:ph type="dt" sz="half" idx="10"/>
          </p:nvPr>
        </p:nvSpPr>
        <p:spPr/>
        <p:txBody>
          <a:bodyPr/>
          <a:lstStyle/>
          <a:p>
            <a:fld id="{7046CFAF-9A57-4B64-A317-7B1887CC039C}" type="datetime1">
              <a:rPr lang="en-US" smtClean="0"/>
              <a:t>6/19/2015</a:t>
            </a:fld>
            <a:endParaRPr lang="en-US"/>
          </a:p>
        </p:txBody>
      </p:sp>
      <p:sp>
        <p:nvSpPr>
          <p:cNvPr id="5" name="Slide Number Placeholder 4"/>
          <p:cNvSpPr>
            <a:spLocks noGrp="1"/>
          </p:cNvSpPr>
          <p:nvPr>
            <p:ph type="sldNum" sz="quarter" idx="12"/>
          </p:nvPr>
        </p:nvSpPr>
        <p:spPr/>
        <p:txBody>
          <a:bodyPr/>
          <a:lstStyle/>
          <a:p>
            <a:fld id="{4F0DC0A5-717A-4FB8-B85A-E148CA52A418}" type="slidenum">
              <a:rPr lang="en-US" smtClean="0"/>
              <a:t>37</a:t>
            </a:fld>
            <a:endParaRPr lang="en-US"/>
          </a:p>
        </p:txBody>
      </p:sp>
    </p:spTree>
    <p:extLst>
      <p:ext uri="{BB962C8B-B14F-4D97-AF65-F5344CB8AC3E}">
        <p14:creationId xmlns:p14="http://schemas.microsoft.com/office/powerpoint/2010/main" val="149794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sz="half" idx="1"/>
          </p:nvPr>
        </p:nvSpPr>
        <p:spPr>
          <a:xfrm>
            <a:off x="381000" y="1600200"/>
            <a:ext cx="4419600" cy="4525963"/>
          </a:xfrm>
        </p:spPr>
        <p:txBody>
          <a:bodyPr/>
          <a:lstStyle/>
          <a:p>
            <a:r>
              <a:rPr lang="en-US" dirty="0" smtClean="0">
                <a:hlinkClick r:id="rId3"/>
              </a:rPr>
              <a:t>2010 IPLAN</a:t>
            </a:r>
            <a:endParaRPr lang="en-US" dirty="0" smtClean="0"/>
          </a:p>
          <a:p>
            <a:r>
              <a:rPr lang="en-US" dirty="0" smtClean="0">
                <a:hlinkClick r:id="rId4"/>
              </a:rPr>
              <a:t>Oklahoma SHIP</a:t>
            </a:r>
            <a:endParaRPr lang="en-US" dirty="0"/>
          </a:p>
          <a:p>
            <a:r>
              <a:rPr lang="en-US" dirty="0" err="1" smtClean="0">
                <a:hlinkClick r:id="rId5"/>
              </a:rPr>
              <a:t>www.healthycommunities.illinois.gov</a:t>
            </a:r>
            <a:r>
              <a:rPr lang="en-US" dirty="0" smtClean="0">
                <a:hlinkClick r:id="rId5"/>
              </a:rPr>
              <a:t> </a:t>
            </a:r>
            <a:endParaRPr lang="en-US" dirty="0" smtClean="0">
              <a:hlinkClick r:id="rId4"/>
            </a:endParaRPr>
          </a:p>
        </p:txBody>
      </p:sp>
      <p:sp>
        <p:nvSpPr>
          <p:cNvPr id="6" name="Content Placeholder 5"/>
          <p:cNvSpPr>
            <a:spLocks noGrp="1"/>
          </p:cNvSpPr>
          <p:nvPr>
            <p:ph sz="half" idx="2"/>
          </p:nvPr>
        </p:nvSpPr>
        <p:spPr>
          <a:xfrm>
            <a:off x="4724400" y="1600200"/>
            <a:ext cx="4114800" cy="4525963"/>
          </a:xfrm>
        </p:spPr>
        <p:txBody>
          <a:bodyPr/>
          <a:lstStyle/>
          <a:p>
            <a:pPr algn="ctr">
              <a:spcBef>
                <a:spcPts val="0"/>
              </a:spcBef>
              <a:buNone/>
            </a:pPr>
            <a:r>
              <a:rPr lang="en-US" b="1" dirty="0"/>
              <a:t>"Make no little plans. They have </a:t>
            </a:r>
          </a:p>
          <a:p>
            <a:pPr algn="ctr">
              <a:spcBef>
                <a:spcPts val="0"/>
              </a:spcBef>
              <a:buNone/>
            </a:pPr>
            <a:r>
              <a:rPr lang="en-US" b="1" dirty="0"/>
              <a:t>no magic to stir </a:t>
            </a:r>
          </a:p>
          <a:p>
            <a:pPr algn="ctr">
              <a:spcBef>
                <a:spcPts val="0"/>
              </a:spcBef>
              <a:buNone/>
            </a:pPr>
            <a:r>
              <a:rPr lang="en-US" b="1" dirty="0"/>
              <a:t>our blood...</a:t>
            </a:r>
            <a:br>
              <a:rPr lang="en-US" b="1" dirty="0"/>
            </a:br>
            <a:r>
              <a:rPr lang="en-US" b="1" dirty="0"/>
              <a:t>Make big plans; </a:t>
            </a:r>
          </a:p>
          <a:p>
            <a:pPr algn="ctr">
              <a:spcBef>
                <a:spcPts val="0"/>
              </a:spcBef>
              <a:buNone/>
            </a:pPr>
            <a:r>
              <a:rPr lang="en-US" b="1" dirty="0"/>
              <a:t>aim high in hope</a:t>
            </a:r>
            <a:br>
              <a:rPr lang="en-US" b="1" dirty="0"/>
            </a:br>
            <a:r>
              <a:rPr lang="en-US" b="1" dirty="0"/>
              <a:t>and work." </a:t>
            </a:r>
          </a:p>
          <a:p>
            <a:pPr algn="ctr">
              <a:buNone/>
            </a:pPr>
            <a:endParaRPr lang="en-US" b="1" dirty="0"/>
          </a:p>
          <a:p>
            <a:pPr algn="ctr">
              <a:buNone/>
            </a:pPr>
            <a:r>
              <a:rPr lang="en-US" b="1" dirty="0"/>
              <a:t>~Daniel Burnham</a:t>
            </a:r>
          </a:p>
          <a:p>
            <a:endParaRPr lang="en-US" dirty="0"/>
          </a:p>
        </p:txBody>
      </p:sp>
      <p:sp>
        <p:nvSpPr>
          <p:cNvPr id="4" name="Date Placeholder 3"/>
          <p:cNvSpPr>
            <a:spLocks noGrp="1"/>
          </p:cNvSpPr>
          <p:nvPr>
            <p:ph type="dt" sz="half" idx="10"/>
          </p:nvPr>
        </p:nvSpPr>
        <p:spPr/>
        <p:txBody>
          <a:bodyPr/>
          <a:lstStyle/>
          <a:p>
            <a:fld id="{7046CFAF-9A57-4B64-A317-7B1887CC039C}" type="datetime1">
              <a:rPr lang="en-US" smtClean="0"/>
              <a:t>6/19/2015</a:t>
            </a:fld>
            <a:endParaRPr lang="en-US"/>
          </a:p>
        </p:txBody>
      </p:sp>
      <p:sp>
        <p:nvSpPr>
          <p:cNvPr id="5" name="Slide Number Placeholder 4"/>
          <p:cNvSpPr>
            <a:spLocks noGrp="1"/>
          </p:cNvSpPr>
          <p:nvPr>
            <p:ph type="sldNum" sz="quarter" idx="12"/>
          </p:nvPr>
        </p:nvSpPr>
        <p:spPr/>
        <p:txBody>
          <a:bodyPr/>
          <a:lstStyle/>
          <a:p>
            <a:fld id="{4F0DC0A5-717A-4FB8-B85A-E148CA52A418}" type="slidenum">
              <a:rPr lang="en-US" smtClean="0"/>
              <a:t>38</a:t>
            </a:fld>
            <a:endParaRPr lang="en-US"/>
          </a:p>
        </p:txBody>
      </p:sp>
    </p:spTree>
    <p:extLst>
      <p:ext uri="{BB962C8B-B14F-4D97-AF65-F5344CB8AC3E}">
        <p14:creationId xmlns:p14="http://schemas.microsoft.com/office/powerpoint/2010/main" val="1576242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purpose</a:t>
            </a:r>
            <a:endParaRPr lang="en-US" dirty="0"/>
          </a:p>
        </p:txBody>
      </p:sp>
      <p:sp>
        <p:nvSpPr>
          <p:cNvPr id="3" name="Content Placeholder 2"/>
          <p:cNvSpPr>
            <a:spLocks noGrp="1"/>
          </p:cNvSpPr>
          <p:nvPr>
            <p:ph sz="half" idx="1"/>
          </p:nvPr>
        </p:nvSpPr>
        <p:spPr>
          <a:xfrm>
            <a:off x="457200" y="1600200"/>
            <a:ext cx="3352800" cy="4525963"/>
          </a:xfrm>
        </p:spPr>
        <p:txBody>
          <a:bodyPr>
            <a:normAutofit/>
          </a:bodyPr>
          <a:lstStyle/>
          <a:p>
            <a:endParaRPr lang="en-US" dirty="0" smtClean="0"/>
          </a:p>
          <a:p>
            <a:endParaRPr lang="en-US" dirty="0"/>
          </a:p>
        </p:txBody>
      </p:sp>
      <p:sp>
        <p:nvSpPr>
          <p:cNvPr id="4" name="Date Placeholder 3"/>
          <p:cNvSpPr>
            <a:spLocks noGrp="1"/>
          </p:cNvSpPr>
          <p:nvPr>
            <p:ph type="dt" sz="half" idx="10"/>
          </p:nvPr>
        </p:nvSpPr>
        <p:spPr/>
        <p:txBody>
          <a:bodyPr/>
          <a:lstStyle/>
          <a:p>
            <a:fld id="{7046CFAF-9A57-4B64-A317-7B1887CC039C}" type="datetime1">
              <a:rPr lang="en-US" smtClean="0"/>
              <a:t>6/19/2015</a:t>
            </a:fld>
            <a:endParaRPr lang="en-US" dirty="0"/>
          </a:p>
        </p:txBody>
      </p:sp>
      <p:sp>
        <p:nvSpPr>
          <p:cNvPr id="5" name="Slide Number Placeholder 4"/>
          <p:cNvSpPr>
            <a:spLocks noGrp="1"/>
          </p:cNvSpPr>
          <p:nvPr>
            <p:ph type="sldNum" sz="quarter" idx="12"/>
          </p:nvPr>
        </p:nvSpPr>
        <p:spPr/>
        <p:txBody>
          <a:bodyPr/>
          <a:lstStyle/>
          <a:p>
            <a:fld id="{4F0DC0A5-717A-4FB8-B85A-E148CA52A418}" type="slidenum">
              <a:rPr lang="en-US" smtClean="0"/>
              <a:t>4</a:t>
            </a:fld>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6910444" cy="52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168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SHA and SHIP? </a:t>
            </a:r>
            <a:endParaRPr lang="en-US" dirty="0"/>
          </a:p>
        </p:txBody>
      </p:sp>
      <p:sp>
        <p:nvSpPr>
          <p:cNvPr id="6" name="Content Placeholder 5"/>
          <p:cNvSpPr>
            <a:spLocks noGrp="1"/>
          </p:cNvSpPr>
          <p:nvPr>
            <p:ph sz="half" idx="1"/>
          </p:nvPr>
        </p:nvSpPr>
        <p:spPr/>
        <p:txBody>
          <a:bodyPr>
            <a:normAutofit fontScale="92500" lnSpcReduction="10000"/>
          </a:bodyPr>
          <a:lstStyle/>
          <a:p>
            <a:pPr marL="0" indent="0">
              <a:buNone/>
            </a:pPr>
            <a:r>
              <a:rPr lang="en-US" b="1" i="1" dirty="0" smtClean="0"/>
              <a:t>State Health Assessment or SHA: </a:t>
            </a:r>
          </a:p>
          <a:p>
            <a:pPr marL="0" indent="0">
              <a:buNone/>
            </a:pPr>
            <a:endParaRPr lang="en-US" dirty="0" smtClean="0"/>
          </a:p>
          <a:p>
            <a:pPr marL="0" indent="0">
              <a:buNone/>
            </a:pPr>
            <a:r>
              <a:rPr lang="en-US" dirty="0" smtClean="0"/>
              <a:t>Systematic </a:t>
            </a:r>
            <a:r>
              <a:rPr lang="en-US" dirty="0"/>
              <a:t>approach to collecting, analyzing, and using data to educate and mobilize communities, develop priorities, garner resources, and plan actions </a:t>
            </a:r>
            <a:r>
              <a:rPr lang="en-US" dirty="0" smtClean="0"/>
              <a:t>to improve </a:t>
            </a:r>
            <a:r>
              <a:rPr lang="en-US" dirty="0"/>
              <a:t>the public’s health.</a:t>
            </a:r>
          </a:p>
        </p:txBody>
      </p:sp>
      <p:sp>
        <p:nvSpPr>
          <p:cNvPr id="7" name="Content Placeholder 6"/>
          <p:cNvSpPr>
            <a:spLocks noGrp="1"/>
          </p:cNvSpPr>
          <p:nvPr>
            <p:ph sz="half" idx="2"/>
          </p:nvPr>
        </p:nvSpPr>
        <p:spPr/>
        <p:txBody>
          <a:bodyPr>
            <a:normAutofit fontScale="92500" lnSpcReduction="10000"/>
          </a:bodyPr>
          <a:lstStyle/>
          <a:p>
            <a:pPr marL="0" indent="0">
              <a:buNone/>
            </a:pPr>
            <a:r>
              <a:rPr lang="en-US" b="1" i="1" dirty="0" smtClean="0"/>
              <a:t>State Health Improvement Plan or SHIP: </a:t>
            </a:r>
          </a:p>
          <a:p>
            <a:pPr marL="0" indent="0">
              <a:buNone/>
            </a:pPr>
            <a:endParaRPr lang="en-US" dirty="0" smtClean="0"/>
          </a:p>
          <a:p>
            <a:pPr marL="0" indent="0">
              <a:buNone/>
            </a:pPr>
            <a:r>
              <a:rPr lang="en-US" dirty="0" smtClean="0"/>
              <a:t>Long-</a:t>
            </a:r>
            <a:r>
              <a:rPr lang="en-US" dirty="0"/>
              <a:t>term systematic plan to </a:t>
            </a:r>
            <a:r>
              <a:rPr lang="en-US" dirty="0" smtClean="0"/>
              <a:t>address issues </a:t>
            </a:r>
            <a:r>
              <a:rPr lang="en-US" dirty="0"/>
              <a:t>identified in the </a:t>
            </a:r>
            <a:r>
              <a:rPr lang="en-US" dirty="0" smtClean="0"/>
              <a:t>SHA. </a:t>
            </a:r>
            <a:r>
              <a:rPr lang="en-US" dirty="0"/>
              <a:t>D</a:t>
            </a:r>
            <a:r>
              <a:rPr lang="en-US" dirty="0" smtClean="0"/>
              <a:t>escribes how the </a:t>
            </a:r>
            <a:r>
              <a:rPr lang="en-US" dirty="0"/>
              <a:t>state health department and </a:t>
            </a:r>
            <a:r>
              <a:rPr lang="en-US" dirty="0" smtClean="0"/>
              <a:t>the communities </a:t>
            </a:r>
            <a:r>
              <a:rPr lang="en-US" dirty="0"/>
              <a:t>it serves will work </a:t>
            </a:r>
            <a:r>
              <a:rPr lang="en-US" dirty="0" smtClean="0"/>
              <a:t>together to </a:t>
            </a:r>
            <a:r>
              <a:rPr lang="en-US" dirty="0"/>
              <a:t>improve the health of the population.</a:t>
            </a:r>
          </a:p>
        </p:txBody>
      </p:sp>
      <p:sp>
        <p:nvSpPr>
          <p:cNvPr id="4" name="Date Placeholder 3"/>
          <p:cNvSpPr>
            <a:spLocks noGrp="1"/>
          </p:cNvSpPr>
          <p:nvPr>
            <p:ph type="dt" sz="half" idx="10"/>
          </p:nvPr>
        </p:nvSpPr>
        <p:spPr/>
        <p:txBody>
          <a:bodyPr/>
          <a:lstStyle/>
          <a:p>
            <a:fld id="{7046CFAF-9A57-4B64-A317-7B1887CC039C}" type="datetime1">
              <a:rPr lang="en-US" smtClean="0"/>
              <a:t>6/19/2015</a:t>
            </a:fld>
            <a:endParaRPr lang="en-US" dirty="0"/>
          </a:p>
        </p:txBody>
      </p:sp>
      <p:sp>
        <p:nvSpPr>
          <p:cNvPr id="5" name="Slide Number Placeholder 4"/>
          <p:cNvSpPr>
            <a:spLocks noGrp="1"/>
          </p:cNvSpPr>
          <p:nvPr>
            <p:ph type="sldNum" sz="quarter" idx="12"/>
          </p:nvPr>
        </p:nvSpPr>
        <p:spPr/>
        <p:txBody>
          <a:bodyPr/>
          <a:lstStyle/>
          <a:p>
            <a:fld id="{4F0DC0A5-717A-4FB8-B85A-E148CA52A418}" type="slidenum">
              <a:rPr lang="en-US" smtClean="0"/>
              <a:t>5</a:t>
            </a:fld>
            <a:endParaRPr lang="en-US" dirty="0"/>
          </a:p>
        </p:txBody>
      </p:sp>
    </p:spTree>
    <p:extLst>
      <p:ext uri="{BB962C8B-B14F-4D97-AF65-F5344CB8AC3E}">
        <p14:creationId xmlns:p14="http://schemas.microsoft.com/office/powerpoint/2010/main" val="69308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r>
              <a:rPr lang="en-US" altLang="en-US" smtClean="0">
                <a:ea typeface="ＭＳ Ｐゴシック" pitchFamily="34" charset="-128"/>
              </a:rPr>
              <a:t>Why do a SHA and SHIP?</a:t>
            </a:r>
          </a:p>
        </p:txBody>
      </p:sp>
      <p:sp>
        <p:nvSpPr>
          <p:cNvPr id="6147" name="Content Placeholder 6"/>
          <p:cNvSpPr>
            <a:spLocks noGrp="1"/>
          </p:cNvSpPr>
          <p:nvPr>
            <p:ph idx="1"/>
          </p:nvPr>
        </p:nvSpPr>
        <p:spPr>
          <a:xfrm>
            <a:off x="457200" y="1371600"/>
            <a:ext cx="8229600" cy="4754563"/>
          </a:xfrm>
        </p:spPr>
        <p:txBody>
          <a:bodyPr>
            <a:normAutofit/>
          </a:bodyPr>
          <a:lstStyle/>
          <a:p>
            <a:r>
              <a:rPr lang="en-US" altLang="en-US" sz="2800" dirty="0" smtClean="0">
                <a:ea typeface="ＭＳ Ｐゴシック" pitchFamily="34" charset="-128"/>
              </a:rPr>
              <a:t>Assess the needs, assets, and opportunities of health of the public to assure strategies drive health improvement.  </a:t>
            </a:r>
          </a:p>
          <a:p>
            <a:pPr marL="0" indent="0">
              <a:buNone/>
            </a:pPr>
            <a:endParaRPr lang="en-US" altLang="en-US" sz="2800" dirty="0" smtClean="0">
              <a:ea typeface="ＭＳ Ｐゴシック" pitchFamily="34" charset="-128"/>
            </a:endParaRPr>
          </a:p>
          <a:p>
            <a:r>
              <a:rPr lang="en-US" altLang="en-US" sz="2800" dirty="0" smtClean="0">
                <a:ea typeface="ＭＳ Ｐゴシック" pitchFamily="34" charset="-128"/>
              </a:rPr>
              <a:t>Illinois statute</a:t>
            </a:r>
            <a:r>
              <a:rPr lang="en-US" altLang="en-US" sz="2800" dirty="0">
                <a:ea typeface="ＭＳ Ｐゴシック" pitchFamily="34" charset="-128"/>
              </a:rPr>
              <a:t> </a:t>
            </a:r>
            <a:r>
              <a:rPr lang="en-US" altLang="en-US" sz="2800" dirty="0" smtClean="0">
                <a:ea typeface="ＭＳ Ｐゴシック" pitchFamily="34" charset="-128"/>
              </a:rPr>
              <a:t>requires the production of a SHIP; specific focus on prevention and elimination of health disparities.</a:t>
            </a:r>
          </a:p>
        </p:txBody>
      </p:sp>
      <p:sp>
        <p:nvSpPr>
          <p:cNvPr id="61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45D92DF-DC98-455A-AA4F-5BF68CCDD144}" type="slidenum">
              <a:rPr lang="en-US" altLang="en-US"/>
              <a:pPr eaLnBrk="1" hangingPunct="1"/>
              <a:t>6</a:t>
            </a:fld>
            <a:endParaRPr lang="en-US" altLang="en-US"/>
          </a:p>
        </p:txBody>
      </p:sp>
    </p:spTree>
    <p:extLst>
      <p:ext uri="{BB962C8B-B14F-4D97-AF65-F5344CB8AC3E}">
        <p14:creationId xmlns:p14="http://schemas.microsoft.com/office/powerpoint/2010/main" val="403794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 a SHA and SHIP?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Prerequisites of accreditation</a:t>
            </a:r>
            <a:endParaRPr lang="en-US" dirty="0"/>
          </a:p>
          <a:p>
            <a:r>
              <a:rPr lang="en-US" dirty="0" smtClean="0"/>
              <a:t>Standards require specific criteria are met by the SHA and SHIP:</a:t>
            </a:r>
          </a:p>
          <a:p>
            <a:pPr lvl="1"/>
            <a:r>
              <a:rPr lang="en-US" dirty="0" smtClean="0"/>
              <a:t>Health profile updated annually that shows Illinois’ state of health </a:t>
            </a:r>
          </a:p>
          <a:p>
            <a:pPr lvl="1"/>
            <a:r>
              <a:rPr lang="en-US" dirty="0" smtClean="0"/>
              <a:t>Engagement and review of the data by stakeholders</a:t>
            </a:r>
          </a:p>
          <a:p>
            <a:pPr lvl="1"/>
            <a:r>
              <a:rPr lang="en-US" dirty="0" smtClean="0"/>
              <a:t>Action plans linked to priorities and progress on the plan implementation</a:t>
            </a:r>
          </a:p>
          <a:p>
            <a:pPr lvl="1"/>
            <a:r>
              <a:rPr lang="en-US" dirty="0" smtClean="0"/>
              <a:t>Monitoring of health and actions to the IDPH’s strategic plan and quality improvement system </a:t>
            </a:r>
          </a:p>
        </p:txBody>
      </p:sp>
      <p:sp>
        <p:nvSpPr>
          <p:cNvPr id="4" name="Date Placeholder 3"/>
          <p:cNvSpPr>
            <a:spLocks noGrp="1"/>
          </p:cNvSpPr>
          <p:nvPr>
            <p:ph type="dt" sz="half" idx="10"/>
          </p:nvPr>
        </p:nvSpPr>
        <p:spPr/>
        <p:txBody>
          <a:bodyPr/>
          <a:lstStyle/>
          <a:p>
            <a:fld id="{7046CFAF-9A57-4B64-A317-7B1887CC039C}" type="datetime1">
              <a:rPr lang="en-US" smtClean="0"/>
              <a:t>6/19/2015</a:t>
            </a:fld>
            <a:endParaRPr lang="en-US" dirty="0"/>
          </a:p>
        </p:txBody>
      </p:sp>
      <p:sp>
        <p:nvSpPr>
          <p:cNvPr id="5" name="Slide Number Placeholder 4"/>
          <p:cNvSpPr>
            <a:spLocks noGrp="1"/>
          </p:cNvSpPr>
          <p:nvPr>
            <p:ph type="sldNum" sz="quarter" idx="12"/>
          </p:nvPr>
        </p:nvSpPr>
        <p:spPr/>
        <p:txBody>
          <a:bodyPr/>
          <a:lstStyle/>
          <a:p>
            <a:fld id="{4F0DC0A5-717A-4FB8-B85A-E148CA52A418}" type="slidenum">
              <a:rPr lang="en-US" smtClean="0"/>
              <a:t>7</a:t>
            </a:fld>
            <a:endParaRPr lang="en-US" dirty="0"/>
          </a:p>
        </p:txBody>
      </p:sp>
    </p:spTree>
    <p:extLst>
      <p:ext uri="{BB962C8B-B14F-4D97-AF65-F5344CB8AC3E}">
        <p14:creationId xmlns:p14="http://schemas.microsoft.com/office/powerpoint/2010/main" val="178133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required for a SHA and SHIP?</a:t>
            </a:r>
            <a:endParaRPr lang="en-US" dirty="0"/>
          </a:p>
        </p:txBody>
      </p:sp>
      <p:sp>
        <p:nvSpPr>
          <p:cNvPr id="3" name="Content Placeholder 2"/>
          <p:cNvSpPr>
            <a:spLocks noGrp="1"/>
          </p:cNvSpPr>
          <p:nvPr>
            <p:ph idx="1"/>
          </p:nvPr>
        </p:nvSpPr>
        <p:spPr>
          <a:xfrm>
            <a:off x="457200" y="1417638"/>
            <a:ext cx="8229600" cy="5211761"/>
          </a:xfrm>
        </p:spPr>
        <p:txBody>
          <a:bodyPr>
            <a:normAutofit fontScale="62500" lnSpcReduction="20000"/>
          </a:bodyPr>
          <a:lstStyle/>
          <a:p>
            <a:r>
              <a:rPr lang="en-US" sz="3800" dirty="0" smtClean="0"/>
              <a:t>State </a:t>
            </a:r>
            <a:r>
              <a:rPr lang="en-US" sz="3800" dirty="0"/>
              <a:t>Board of </a:t>
            </a:r>
            <a:r>
              <a:rPr lang="en-US" sz="3800" dirty="0" smtClean="0"/>
              <a:t>Health </a:t>
            </a:r>
            <a:r>
              <a:rPr lang="en-US" sz="3800" dirty="0"/>
              <a:t>and </a:t>
            </a:r>
            <a:r>
              <a:rPr lang="en-US" sz="3800" dirty="0" smtClean="0"/>
              <a:t>Department </a:t>
            </a:r>
            <a:r>
              <a:rPr lang="en-US" sz="3800" dirty="0"/>
              <a:t>of Public </a:t>
            </a:r>
            <a:r>
              <a:rPr lang="en-US" sz="3800" dirty="0" smtClean="0"/>
              <a:t>Health responsible for producing plan.</a:t>
            </a:r>
          </a:p>
          <a:p>
            <a:endParaRPr lang="en-US" sz="3800" dirty="0"/>
          </a:p>
          <a:p>
            <a:r>
              <a:rPr lang="en-US" sz="3800" dirty="0" smtClean="0"/>
              <a:t>Recommendations delivered to the governor </a:t>
            </a:r>
          </a:p>
          <a:p>
            <a:endParaRPr lang="en-US" sz="3800" dirty="0"/>
          </a:p>
          <a:p>
            <a:r>
              <a:rPr lang="en-US" sz="3800" dirty="0" smtClean="0"/>
              <a:t>Planning Council from public</a:t>
            </a:r>
            <a:r>
              <a:rPr lang="en-US" sz="3800" dirty="0"/>
              <a:t>, private, and voluntary sector stakeholders and participants in </a:t>
            </a:r>
            <a:r>
              <a:rPr lang="en-US" sz="3800" dirty="0" smtClean="0"/>
              <a:t>public </a:t>
            </a:r>
            <a:r>
              <a:rPr lang="en-US" sz="3800" dirty="0"/>
              <a:t>health system. </a:t>
            </a:r>
            <a:endParaRPr lang="en-US" sz="3800" dirty="0" smtClean="0"/>
          </a:p>
          <a:p>
            <a:pPr marL="0" indent="0">
              <a:buNone/>
            </a:pPr>
            <a:endParaRPr lang="en-US" sz="3800" dirty="0"/>
          </a:p>
          <a:p>
            <a:r>
              <a:rPr lang="en-US" sz="3800" dirty="0" smtClean="0"/>
              <a:t>Consideration of priorities </a:t>
            </a:r>
            <a:r>
              <a:rPr lang="en-US" sz="3800" dirty="0"/>
              <a:t>and strategies developed at the local and regional level.  </a:t>
            </a:r>
          </a:p>
          <a:p>
            <a:endParaRPr lang="en-US" sz="3800" dirty="0"/>
          </a:p>
          <a:p>
            <a:r>
              <a:rPr lang="en-US" sz="3800" dirty="0"/>
              <a:t>Three public </a:t>
            </a:r>
            <a:r>
              <a:rPr lang="en-US" sz="3800" dirty="0" smtClean="0"/>
              <a:t>hearings held across the state </a:t>
            </a:r>
            <a:r>
              <a:rPr lang="en-US" sz="3800" dirty="0"/>
              <a:t>on the drafts of each </a:t>
            </a:r>
            <a:r>
              <a:rPr lang="en-US" sz="3800" dirty="0" smtClean="0"/>
              <a:t>plan.</a:t>
            </a:r>
            <a:endParaRPr lang="en-US" dirty="0"/>
          </a:p>
        </p:txBody>
      </p:sp>
      <p:sp>
        <p:nvSpPr>
          <p:cNvPr id="4" name="Date Placeholder 3"/>
          <p:cNvSpPr>
            <a:spLocks noGrp="1"/>
          </p:cNvSpPr>
          <p:nvPr>
            <p:ph type="dt" sz="half" idx="10"/>
          </p:nvPr>
        </p:nvSpPr>
        <p:spPr/>
        <p:txBody>
          <a:bodyPr/>
          <a:lstStyle/>
          <a:p>
            <a:fld id="{7046CFAF-9A57-4B64-A317-7B1887CC039C}" type="datetime1">
              <a:rPr lang="en-US" smtClean="0"/>
              <a:t>6/19/2015</a:t>
            </a:fld>
            <a:endParaRPr lang="en-US" dirty="0"/>
          </a:p>
        </p:txBody>
      </p:sp>
      <p:sp>
        <p:nvSpPr>
          <p:cNvPr id="5" name="Slide Number Placeholder 4"/>
          <p:cNvSpPr>
            <a:spLocks noGrp="1"/>
          </p:cNvSpPr>
          <p:nvPr>
            <p:ph type="sldNum" sz="quarter" idx="12"/>
          </p:nvPr>
        </p:nvSpPr>
        <p:spPr/>
        <p:txBody>
          <a:bodyPr/>
          <a:lstStyle/>
          <a:p>
            <a:fld id="{4F0DC0A5-717A-4FB8-B85A-E148CA52A418}" type="slidenum">
              <a:rPr lang="en-US" smtClean="0"/>
              <a:t>8</a:t>
            </a:fld>
            <a:endParaRPr lang="en-US" dirty="0"/>
          </a:p>
        </p:txBody>
      </p:sp>
    </p:spTree>
    <p:extLst>
      <p:ext uri="{BB962C8B-B14F-4D97-AF65-F5344CB8AC3E}">
        <p14:creationId xmlns:p14="http://schemas.microsoft.com/office/powerpoint/2010/main" val="1927896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 of the SHIP</a:t>
            </a:r>
            <a:endParaRPr lang="en-US" dirty="0"/>
          </a:p>
        </p:txBody>
      </p:sp>
      <p:sp>
        <p:nvSpPr>
          <p:cNvPr id="3" name="Content Placeholder 2"/>
          <p:cNvSpPr>
            <a:spLocks noGrp="1"/>
          </p:cNvSpPr>
          <p:nvPr>
            <p:ph idx="1"/>
          </p:nvPr>
        </p:nvSpPr>
        <p:spPr/>
        <p:txBody>
          <a:bodyPr>
            <a:normAutofit fontScale="92500"/>
          </a:bodyPr>
          <a:lstStyle/>
          <a:p>
            <a:r>
              <a:rPr lang="en-US" dirty="0"/>
              <a:t>L</a:t>
            </a:r>
            <a:r>
              <a:rPr lang="en-US" dirty="0" smtClean="0"/>
              <a:t>ast assessment and </a:t>
            </a:r>
            <a:r>
              <a:rPr lang="en-US" dirty="0"/>
              <a:t>planning process </a:t>
            </a:r>
            <a:r>
              <a:rPr lang="en-US" dirty="0" smtClean="0"/>
              <a:t>completed </a:t>
            </a:r>
            <a:r>
              <a:rPr lang="en-US" dirty="0"/>
              <a:t>in </a:t>
            </a:r>
            <a:r>
              <a:rPr lang="en-US" dirty="0" smtClean="0"/>
              <a:t>2010. Next </a:t>
            </a:r>
            <a:r>
              <a:rPr lang="en-US" dirty="0"/>
              <a:t>SHA and SHIP are due 2016. </a:t>
            </a:r>
            <a:endParaRPr lang="en-US" dirty="0" smtClean="0"/>
          </a:p>
          <a:p>
            <a:pPr marL="0" indent="0">
              <a:buNone/>
            </a:pPr>
            <a:endParaRPr lang="en-US" dirty="0" smtClean="0"/>
          </a:p>
          <a:p>
            <a:r>
              <a:rPr lang="en-US" dirty="0" smtClean="0"/>
              <a:t>Successes </a:t>
            </a:r>
            <a:r>
              <a:rPr lang="en-US" dirty="0"/>
              <a:t>toward implementation have </a:t>
            </a:r>
            <a:r>
              <a:rPr lang="en-US" dirty="0" smtClean="0"/>
              <a:t>included:</a:t>
            </a:r>
          </a:p>
          <a:p>
            <a:pPr lvl="1"/>
            <a:r>
              <a:rPr lang="en-US" dirty="0" smtClean="0"/>
              <a:t>Performance measures</a:t>
            </a:r>
          </a:p>
          <a:p>
            <a:pPr lvl="1"/>
            <a:r>
              <a:rPr lang="en-US" dirty="0" smtClean="0"/>
              <a:t>Public </a:t>
            </a:r>
            <a:r>
              <a:rPr lang="en-US" dirty="0"/>
              <a:t>information campaign for organizations to demonstrate </a:t>
            </a:r>
            <a:r>
              <a:rPr lang="en-US" dirty="0" smtClean="0"/>
              <a:t>alignment </a:t>
            </a:r>
            <a:r>
              <a:rPr lang="en-US" dirty="0"/>
              <a:t>with the </a:t>
            </a:r>
            <a:r>
              <a:rPr lang="en-US" dirty="0" smtClean="0"/>
              <a:t>SHIP </a:t>
            </a:r>
          </a:p>
          <a:p>
            <a:pPr lvl="1"/>
            <a:r>
              <a:rPr lang="en-US" dirty="0" smtClean="0"/>
              <a:t>State </a:t>
            </a:r>
            <a:r>
              <a:rPr lang="en-US" dirty="0"/>
              <a:t>Health Transformation </a:t>
            </a:r>
            <a:r>
              <a:rPr lang="en-US" dirty="0" smtClean="0"/>
              <a:t>Summits</a:t>
            </a:r>
            <a:endParaRPr lang="en-US" dirty="0"/>
          </a:p>
        </p:txBody>
      </p:sp>
      <p:sp>
        <p:nvSpPr>
          <p:cNvPr id="4" name="Date Placeholder 3"/>
          <p:cNvSpPr>
            <a:spLocks noGrp="1"/>
          </p:cNvSpPr>
          <p:nvPr>
            <p:ph type="dt" sz="half" idx="10"/>
          </p:nvPr>
        </p:nvSpPr>
        <p:spPr/>
        <p:txBody>
          <a:bodyPr/>
          <a:lstStyle/>
          <a:p>
            <a:fld id="{7046CFAF-9A57-4B64-A317-7B1887CC039C}" type="datetime1">
              <a:rPr lang="en-US" smtClean="0"/>
              <a:t>6/19/2015</a:t>
            </a:fld>
            <a:endParaRPr lang="en-US" dirty="0"/>
          </a:p>
        </p:txBody>
      </p:sp>
      <p:sp>
        <p:nvSpPr>
          <p:cNvPr id="5" name="Slide Number Placeholder 4"/>
          <p:cNvSpPr>
            <a:spLocks noGrp="1"/>
          </p:cNvSpPr>
          <p:nvPr>
            <p:ph type="sldNum" sz="quarter" idx="12"/>
          </p:nvPr>
        </p:nvSpPr>
        <p:spPr/>
        <p:txBody>
          <a:bodyPr/>
          <a:lstStyle/>
          <a:p>
            <a:fld id="{4F0DC0A5-717A-4FB8-B85A-E148CA52A418}" type="slidenum">
              <a:rPr lang="en-US" smtClean="0"/>
              <a:t>9</a:t>
            </a:fld>
            <a:endParaRPr lang="en-US" dirty="0"/>
          </a:p>
        </p:txBody>
      </p:sp>
    </p:spTree>
    <p:extLst>
      <p:ext uri="{BB962C8B-B14F-4D97-AF65-F5344CB8AC3E}">
        <p14:creationId xmlns:p14="http://schemas.microsoft.com/office/powerpoint/2010/main" val="2966177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2060</TotalTime>
  <Words>3527</Words>
  <Application>Microsoft Office PowerPoint</Application>
  <PresentationFormat>On-screen Show (4:3)</PresentationFormat>
  <Paragraphs>575</Paragraphs>
  <Slides>38</Slides>
  <Notes>25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Reminders</vt:lpstr>
      <vt:lpstr>State Health Assessment and State Health Improvement Plan:  Planning Council Introductory Meeting</vt:lpstr>
      <vt:lpstr>Today’s Agenda</vt:lpstr>
      <vt:lpstr>Today’s purpose</vt:lpstr>
      <vt:lpstr>What is a SHA and SHIP? </vt:lpstr>
      <vt:lpstr>Why do a SHA and SHIP?</vt:lpstr>
      <vt:lpstr>Why do a SHA and SHIP? </vt:lpstr>
      <vt:lpstr>What is required for a SHA and SHIP?</vt:lpstr>
      <vt:lpstr>Current state of the SHIP</vt:lpstr>
      <vt:lpstr>2015-2016 concepts to consider</vt:lpstr>
      <vt:lpstr>The basic planning process</vt:lpstr>
      <vt:lpstr>The basic planning process</vt:lpstr>
      <vt:lpstr>The basic planning process</vt:lpstr>
      <vt:lpstr>Planning in a nutshell</vt:lpstr>
      <vt:lpstr>Overall SHA/SHIP Steps</vt:lpstr>
      <vt:lpstr>PowerPoint Presentation</vt:lpstr>
      <vt:lpstr>Overall SHA/SHIP Steps</vt:lpstr>
      <vt:lpstr>What data will be collected? </vt:lpstr>
      <vt:lpstr>PowerPoint Presentation</vt:lpstr>
      <vt:lpstr> SHA steps</vt:lpstr>
      <vt:lpstr>Community Health Assessment Data</vt:lpstr>
      <vt:lpstr>Sample Core Health Indicators Balanced Portfolio Examples</vt:lpstr>
      <vt:lpstr>Planning Steps</vt:lpstr>
      <vt:lpstr>SHIP steps</vt:lpstr>
      <vt:lpstr>Brief State Innovation Model (SIM) Overview</vt:lpstr>
      <vt:lpstr>SIM Funding - CMMI</vt:lpstr>
      <vt:lpstr>SIM History in Illinois </vt:lpstr>
      <vt:lpstr>Challenges/Barriers of Previous SIM Efforts</vt:lpstr>
      <vt:lpstr>SIM Opportunities with a Refreshed Administration</vt:lpstr>
      <vt:lpstr>Illinois’ State Innovation Model Healthy Illinois</vt:lpstr>
      <vt:lpstr>PowerPoint Presentation</vt:lpstr>
      <vt:lpstr>PowerPoint Presentation</vt:lpstr>
      <vt:lpstr>PowerPoint Presentation</vt:lpstr>
      <vt:lpstr>SHIP Roles</vt:lpstr>
      <vt:lpstr>Planning Council Roles/Responsibilities</vt:lpstr>
      <vt:lpstr>Planning Council Next Steps</vt:lpstr>
      <vt:lpstr>Questions? </vt:lpstr>
      <vt:lpstr>Other resources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for Change:  Driving Public Health Systems Action</dc:title>
  <dc:creator>Welter, Christina</dc:creator>
  <cp:lastModifiedBy>NATALIA CIPOLLA</cp:lastModifiedBy>
  <cp:revision>157</cp:revision>
  <cp:lastPrinted>2015-05-21T17:04:55Z</cp:lastPrinted>
  <dcterms:created xsi:type="dcterms:W3CDTF">2015-02-16T15:48:03Z</dcterms:created>
  <dcterms:modified xsi:type="dcterms:W3CDTF">2015-06-19T17:59:07Z</dcterms:modified>
</cp:coreProperties>
</file>